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7" r:id="rId1"/>
  </p:sldMasterIdLst>
  <p:notesMasterIdLst>
    <p:notesMasterId r:id="rId33"/>
  </p:notesMasterIdLst>
  <p:handoutMasterIdLst>
    <p:handoutMasterId r:id="rId34"/>
  </p:handoutMasterIdLst>
  <p:sldIdLst>
    <p:sldId id="256" r:id="rId2"/>
    <p:sldId id="395" r:id="rId3"/>
    <p:sldId id="396" r:id="rId4"/>
    <p:sldId id="300" r:id="rId5"/>
    <p:sldId id="299" r:id="rId6"/>
    <p:sldId id="385" r:id="rId7"/>
    <p:sldId id="398" r:id="rId8"/>
    <p:sldId id="387" r:id="rId9"/>
    <p:sldId id="260" r:id="rId10"/>
    <p:sldId id="284" r:id="rId11"/>
    <p:sldId id="262" r:id="rId12"/>
    <p:sldId id="368" r:id="rId13"/>
    <p:sldId id="369" r:id="rId14"/>
    <p:sldId id="374" r:id="rId15"/>
    <p:sldId id="379" r:id="rId16"/>
    <p:sldId id="319" r:id="rId17"/>
    <p:sldId id="269" r:id="rId18"/>
    <p:sldId id="270" r:id="rId19"/>
    <p:sldId id="272" r:id="rId20"/>
    <p:sldId id="388" r:id="rId21"/>
    <p:sldId id="274" r:id="rId22"/>
    <p:sldId id="389" r:id="rId23"/>
    <p:sldId id="394" r:id="rId24"/>
    <p:sldId id="276" r:id="rId25"/>
    <p:sldId id="277" r:id="rId26"/>
    <p:sldId id="342" r:id="rId27"/>
    <p:sldId id="280" r:id="rId28"/>
    <p:sldId id="282" r:id="rId29"/>
    <p:sldId id="391" r:id="rId30"/>
    <p:sldId id="397" r:id="rId31"/>
    <p:sldId id="386" r:id="rId32"/>
  </p:sldIdLst>
  <p:sldSz cx="9144000" cy="6858000" type="screen4x3"/>
  <p:notesSz cx="6858000" cy="9144000"/>
  <p:defaultTextStyle>
    <a:defPPr>
      <a:defRPr lang="en-US"/>
    </a:defPPr>
    <a:lvl1pPr algn="l" rtl="0" fontAlgn="base">
      <a:spcBef>
        <a:spcPct val="0"/>
      </a:spcBef>
      <a:spcAft>
        <a:spcPct val="0"/>
      </a:spcAft>
      <a:defRPr sz="2000" kern="1200">
        <a:solidFill>
          <a:srgbClr val="0D006C"/>
        </a:solidFill>
        <a:latin typeface="Arial" pitchFamily="34" charset="0"/>
        <a:ea typeface="+mn-ea"/>
        <a:cs typeface="Arial" pitchFamily="34" charset="0"/>
      </a:defRPr>
    </a:lvl1pPr>
    <a:lvl2pPr marL="457200" algn="l" rtl="0" fontAlgn="base">
      <a:spcBef>
        <a:spcPct val="0"/>
      </a:spcBef>
      <a:spcAft>
        <a:spcPct val="0"/>
      </a:spcAft>
      <a:defRPr sz="2000" kern="1200">
        <a:solidFill>
          <a:srgbClr val="0D006C"/>
        </a:solidFill>
        <a:latin typeface="Arial" pitchFamily="34" charset="0"/>
        <a:ea typeface="+mn-ea"/>
        <a:cs typeface="Arial" pitchFamily="34" charset="0"/>
      </a:defRPr>
    </a:lvl2pPr>
    <a:lvl3pPr marL="914400" algn="l" rtl="0" fontAlgn="base">
      <a:spcBef>
        <a:spcPct val="0"/>
      </a:spcBef>
      <a:spcAft>
        <a:spcPct val="0"/>
      </a:spcAft>
      <a:defRPr sz="2000" kern="1200">
        <a:solidFill>
          <a:srgbClr val="0D006C"/>
        </a:solidFill>
        <a:latin typeface="Arial" pitchFamily="34" charset="0"/>
        <a:ea typeface="+mn-ea"/>
        <a:cs typeface="Arial" pitchFamily="34" charset="0"/>
      </a:defRPr>
    </a:lvl3pPr>
    <a:lvl4pPr marL="1371600" algn="l" rtl="0" fontAlgn="base">
      <a:spcBef>
        <a:spcPct val="0"/>
      </a:spcBef>
      <a:spcAft>
        <a:spcPct val="0"/>
      </a:spcAft>
      <a:defRPr sz="2000" kern="1200">
        <a:solidFill>
          <a:srgbClr val="0D006C"/>
        </a:solidFill>
        <a:latin typeface="Arial" pitchFamily="34" charset="0"/>
        <a:ea typeface="+mn-ea"/>
        <a:cs typeface="Arial" pitchFamily="34" charset="0"/>
      </a:defRPr>
    </a:lvl4pPr>
    <a:lvl5pPr marL="1828800" algn="l" rtl="0" fontAlgn="base">
      <a:spcBef>
        <a:spcPct val="0"/>
      </a:spcBef>
      <a:spcAft>
        <a:spcPct val="0"/>
      </a:spcAft>
      <a:defRPr sz="2000" kern="1200">
        <a:solidFill>
          <a:srgbClr val="0D006C"/>
        </a:solidFill>
        <a:latin typeface="Arial" pitchFamily="34" charset="0"/>
        <a:ea typeface="+mn-ea"/>
        <a:cs typeface="Arial" pitchFamily="34" charset="0"/>
      </a:defRPr>
    </a:lvl5pPr>
    <a:lvl6pPr marL="2286000" algn="l" defTabSz="914400" rtl="0" eaLnBrk="1" latinLnBrk="0" hangingPunct="1">
      <a:defRPr sz="2000" kern="1200">
        <a:solidFill>
          <a:srgbClr val="0D006C"/>
        </a:solidFill>
        <a:latin typeface="Arial" pitchFamily="34" charset="0"/>
        <a:ea typeface="+mn-ea"/>
        <a:cs typeface="Arial" pitchFamily="34" charset="0"/>
      </a:defRPr>
    </a:lvl6pPr>
    <a:lvl7pPr marL="2743200" algn="l" defTabSz="914400" rtl="0" eaLnBrk="1" latinLnBrk="0" hangingPunct="1">
      <a:defRPr sz="2000" kern="1200">
        <a:solidFill>
          <a:srgbClr val="0D006C"/>
        </a:solidFill>
        <a:latin typeface="Arial" pitchFamily="34" charset="0"/>
        <a:ea typeface="+mn-ea"/>
        <a:cs typeface="Arial" pitchFamily="34" charset="0"/>
      </a:defRPr>
    </a:lvl7pPr>
    <a:lvl8pPr marL="3200400" algn="l" defTabSz="914400" rtl="0" eaLnBrk="1" latinLnBrk="0" hangingPunct="1">
      <a:defRPr sz="2000" kern="1200">
        <a:solidFill>
          <a:srgbClr val="0D006C"/>
        </a:solidFill>
        <a:latin typeface="Arial" pitchFamily="34" charset="0"/>
        <a:ea typeface="+mn-ea"/>
        <a:cs typeface="Arial" pitchFamily="34" charset="0"/>
      </a:defRPr>
    </a:lvl8pPr>
    <a:lvl9pPr marL="3657600" algn="l" defTabSz="914400" rtl="0" eaLnBrk="1" latinLnBrk="0" hangingPunct="1">
      <a:defRPr sz="2000" kern="1200">
        <a:solidFill>
          <a:srgbClr val="0D006C"/>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06C"/>
    <a:srgbClr val="0000CC"/>
    <a:srgbClr val="3333F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66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5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7D2EA8-F131-4C13-800B-51291223343E}" type="doc">
      <dgm:prSet loTypeId="urn:microsoft.com/office/officeart/2005/8/layout/pyramid1" loCatId="pyramid" qsTypeId="urn:microsoft.com/office/officeart/2005/8/quickstyle/3d5" qsCatId="3D" csTypeId="urn:microsoft.com/office/officeart/2005/8/colors/colorful1#1" csCatId="colorful" phldr="1"/>
      <dgm:spPr/>
    </dgm:pt>
    <dgm:pt modelId="{09677D71-BF5C-499E-943F-F0214908EBAB}">
      <dgm:prSet phldrT="[Text]" custT="1"/>
      <dgm:spPr/>
      <dgm:t>
        <a:bodyPr/>
        <a:lstStyle/>
        <a:p>
          <a:r>
            <a:rPr lang="en-US" sz="1800" b="1"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Task</a:t>
          </a:r>
        </a:p>
        <a:p>
          <a:r>
            <a:rPr lang="en-US" sz="1800" b="1"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Needs</a:t>
          </a:r>
          <a:endParaRPr lang="en-US" sz="1800" b="1" dirty="0">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E3120D8E-62DD-4522-9786-22668A46FAF8}" type="parTrans" cxnId="{8E81A8B5-96AF-4175-8022-2CEEEE0CCEC7}">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CF990A38-D888-459A-A759-EB1F5CDAF6B3}" type="sibTrans" cxnId="{8E81A8B5-96AF-4175-8022-2CEEEE0CCEC7}">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7EABA571-8528-4E0B-971B-CAD294ADC0A4}">
      <dgm:prSet phldrT="[Text]" custT="1"/>
      <dgm:spPr/>
      <dgm:t>
        <a:bodyPr/>
        <a:lstStyle/>
        <a:p>
          <a:r>
            <a:rPr lang="en-US" sz="1800" b="1"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Non-Task Needs</a:t>
          </a:r>
          <a:endParaRPr lang="en-US" sz="1800" b="1" dirty="0">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BF282D4B-1EEF-46E3-92C8-F1C45F2A38F0}" type="parTrans" cxnId="{7996C1F1-284E-4244-B5E9-339898CF0A8F}">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AFFE815E-D64A-4B39-8F7E-12C1DC5B8D93}" type="sibTrans" cxnId="{7996C1F1-284E-4244-B5E9-339898CF0A8F}">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71BD89A8-1429-448F-9D3C-31DBA634F28B}">
      <dgm:prSet phldrT="[Text]" custT="1"/>
      <dgm:spPr/>
      <dgm:t>
        <a:bodyPr/>
        <a:lstStyle/>
        <a:p>
          <a:r>
            <a:rPr lang="en-US" sz="1800" b="1"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Deeper Needs</a:t>
          </a:r>
        </a:p>
      </dgm:t>
    </dgm:pt>
    <dgm:pt modelId="{C5465235-05E6-4A79-A7B7-78E8C1912312}" type="parTrans" cxnId="{E2CB5F2B-CEFA-4295-A9FC-0117F2944DF5}">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2F90A118-1DF9-45D5-9487-7AC5520AD6C1}" type="sibTrans" cxnId="{E2CB5F2B-CEFA-4295-A9FC-0117F2944DF5}">
      <dgm:prSet/>
      <dgm:spPr/>
      <dgm:t>
        <a:bodyPr/>
        <a:lstStyle/>
        <a:p>
          <a:endParaRPr lang="en-US" sz="1800" b="1">
            <a:solidFill>
              <a:srgbClr val="FFC000"/>
            </a:solidFill>
            <a:effectLst>
              <a:outerShdw blurRad="38100" dist="38100" dir="2700000" algn="tl">
                <a:srgbClr val="000000">
                  <a:alpha val="43137"/>
                </a:srgbClr>
              </a:outerShdw>
            </a:effectLst>
            <a:latin typeface="Arial" pitchFamily="34" charset="0"/>
            <a:cs typeface="Arial" pitchFamily="34" charset="0"/>
          </a:endParaRPr>
        </a:p>
      </dgm:t>
    </dgm:pt>
    <dgm:pt modelId="{1B4D9330-8514-46C7-8E6C-13FCD5BEFC04}" type="pres">
      <dgm:prSet presAssocID="{007D2EA8-F131-4C13-800B-51291223343E}" presName="Name0" presStyleCnt="0">
        <dgm:presLayoutVars>
          <dgm:dir/>
          <dgm:animLvl val="lvl"/>
          <dgm:resizeHandles val="exact"/>
        </dgm:presLayoutVars>
      </dgm:prSet>
      <dgm:spPr/>
    </dgm:pt>
    <dgm:pt modelId="{997D92A0-964A-41A1-979B-356B0921C2FB}" type="pres">
      <dgm:prSet presAssocID="{09677D71-BF5C-499E-943F-F0214908EBAB}" presName="Name8" presStyleCnt="0"/>
      <dgm:spPr/>
    </dgm:pt>
    <dgm:pt modelId="{07F6957B-9400-4965-8D83-7D0CE964CF27}" type="pres">
      <dgm:prSet presAssocID="{09677D71-BF5C-499E-943F-F0214908EBAB}" presName="level" presStyleLbl="node1" presStyleIdx="0" presStyleCnt="3">
        <dgm:presLayoutVars>
          <dgm:chMax val="1"/>
          <dgm:bulletEnabled val="1"/>
        </dgm:presLayoutVars>
      </dgm:prSet>
      <dgm:spPr/>
      <dgm:t>
        <a:bodyPr/>
        <a:lstStyle/>
        <a:p>
          <a:endParaRPr lang="en-US"/>
        </a:p>
      </dgm:t>
    </dgm:pt>
    <dgm:pt modelId="{FFCBE205-C45F-4318-8C1A-52E787C7EE6F}" type="pres">
      <dgm:prSet presAssocID="{09677D71-BF5C-499E-943F-F0214908EBAB}" presName="levelTx" presStyleLbl="revTx" presStyleIdx="0" presStyleCnt="0">
        <dgm:presLayoutVars>
          <dgm:chMax val="1"/>
          <dgm:bulletEnabled val="1"/>
        </dgm:presLayoutVars>
      </dgm:prSet>
      <dgm:spPr/>
      <dgm:t>
        <a:bodyPr/>
        <a:lstStyle/>
        <a:p>
          <a:endParaRPr lang="en-US"/>
        </a:p>
      </dgm:t>
    </dgm:pt>
    <dgm:pt modelId="{0112A7B5-6FFF-47C1-A1E2-D984EDE90D38}" type="pres">
      <dgm:prSet presAssocID="{7EABA571-8528-4E0B-971B-CAD294ADC0A4}" presName="Name8" presStyleCnt="0"/>
      <dgm:spPr/>
    </dgm:pt>
    <dgm:pt modelId="{3322FEBD-9E5D-4EDB-9716-A259F68FC0EF}" type="pres">
      <dgm:prSet presAssocID="{7EABA571-8528-4E0B-971B-CAD294ADC0A4}" presName="level" presStyleLbl="node1" presStyleIdx="1" presStyleCnt="3">
        <dgm:presLayoutVars>
          <dgm:chMax val="1"/>
          <dgm:bulletEnabled val="1"/>
        </dgm:presLayoutVars>
      </dgm:prSet>
      <dgm:spPr/>
      <dgm:t>
        <a:bodyPr/>
        <a:lstStyle/>
        <a:p>
          <a:endParaRPr lang="en-US"/>
        </a:p>
      </dgm:t>
    </dgm:pt>
    <dgm:pt modelId="{3DB0526E-8938-407E-A449-6980DB1D738D}" type="pres">
      <dgm:prSet presAssocID="{7EABA571-8528-4E0B-971B-CAD294ADC0A4}" presName="levelTx" presStyleLbl="revTx" presStyleIdx="0" presStyleCnt="0">
        <dgm:presLayoutVars>
          <dgm:chMax val="1"/>
          <dgm:bulletEnabled val="1"/>
        </dgm:presLayoutVars>
      </dgm:prSet>
      <dgm:spPr/>
      <dgm:t>
        <a:bodyPr/>
        <a:lstStyle/>
        <a:p>
          <a:endParaRPr lang="en-US"/>
        </a:p>
      </dgm:t>
    </dgm:pt>
    <dgm:pt modelId="{F2ACA2F9-F962-491A-93DC-37C8499299E1}" type="pres">
      <dgm:prSet presAssocID="{71BD89A8-1429-448F-9D3C-31DBA634F28B}" presName="Name8" presStyleCnt="0"/>
      <dgm:spPr/>
    </dgm:pt>
    <dgm:pt modelId="{A5087452-750B-4144-807D-DCC8FE72369B}" type="pres">
      <dgm:prSet presAssocID="{71BD89A8-1429-448F-9D3C-31DBA634F28B}" presName="level" presStyleLbl="node1" presStyleIdx="2" presStyleCnt="3" custLinFactNeighborX="-2863">
        <dgm:presLayoutVars>
          <dgm:chMax val="1"/>
          <dgm:bulletEnabled val="1"/>
        </dgm:presLayoutVars>
      </dgm:prSet>
      <dgm:spPr/>
      <dgm:t>
        <a:bodyPr/>
        <a:lstStyle/>
        <a:p>
          <a:endParaRPr lang="en-US"/>
        </a:p>
      </dgm:t>
    </dgm:pt>
    <dgm:pt modelId="{5C4DB826-DFDF-472E-81B3-DF9E7068A598}" type="pres">
      <dgm:prSet presAssocID="{71BD89A8-1429-448F-9D3C-31DBA634F28B}" presName="levelTx" presStyleLbl="revTx" presStyleIdx="0" presStyleCnt="0">
        <dgm:presLayoutVars>
          <dgm:chMax val="1"/>
          <dgm:bulletEnabled val="1"/>
        </dgm:presLayoutVars>
      </dgm:prSet>
      <dgm:spPr/>
      <dgm:t>
        <a:bodyPr/>
        <a:lstStyle/>
        <a:p>
          <a:endParaRPr lang="en-US"/>
        </a:p>
      </dgm:t>
    </dgm:pt>
  </dgm:ptLst>
  <dgm:cxnLst>
    <dgm:cxn modelId="{7996C1F1-284E-4244-B5E9-339898CF0A8F}" srcId="{007D2EA8-F131-4C13-800B-51291223343E}" destId="{7EABA571-8528-4E0B-971B-CAD294ADC0A4}" srcOrd="1" destOrd="0" parTransId="{BF282D4B-1EEF-46E3-92C8-F1C45F2A38F0}" sibTransId="{AFFE815E-D64A-4B39-8F7E-12C1DC5B8D93}"/>
    <dgm:cxn modelId="{CA178FE0-60F9-4040-B074-FEA70A25DC14}" type="presOf" srcId="{007D2EA8-F131-4C13-800B-51291223343E}" destId="{1B4D9330-8514-46C7-8E6C-13FCD5BEFC04}" srcOrd="0" destOrd="0" presId="urn:microsoft.com/office/officeart/2005/8/layout/pyramid1"/>
    <dgm:cxn modelId="{8F43900E-BD01-4FDC-8E65-C4F982FCE042}" type="presOf" srcId="{7EABA571-8528-4E0B-971B-CAD294ADC0A4}" destId="{3322FEBD-9E5D-4EDB-9716-A259F68FC0EF}" srcOrd="0" destOrd="0" presId="urn:microsoft.com/office/officeart/2005/8/layout/pyramid1"/>
    <dgm:cxn modelId="{7C7D02D5-178E-4A7C-86E6-9CC910A70EE3}" type="presOf" srcId="{09677D71-BF5C-499E-943F-F0214908EBAB}" destId="{07F6957B-9400-4965-8D83-7D0CE964CF27}" srcOrd="0" destOrd="0" presId="urn:microsoft.com/office/officeart/2005/8/layout/pyramid1"/>
    <dgm:cxn modelId="{E2CB5F2B-CEFA-4295-A9FC-0117F2944DF5}" srcId="{007D2EA8-F131-4C13-800B-51291223343E}" destId="{71BD89A8-1429-448F-9D3C-31DBA634F28B}" srcOrd="2" destOrd="0" parTransId="{C5465235-05E6-4A79-A7B7-78E8C1912312}" sibTransId="{2F90A118-1DF9-45D5-9487-7AC5520AD6C1}"/>
    <dgm:cxn modelId="{6489C164-5F29-4A06-80FC-18F768599E04}" type="presOf" srcId="{71BD89A8-1429-448F-9D3C-31DBA634F28B}" destId="{5C4DB826-DFDF-472E-81B3-DF9E7068A598}" srcOrd="1" destOrd="0" presId="urn:microsoft.com/office/officeart/2005/8/layout/pyramid1"/>
    <dgm:cxn modelId="{8A51B1AD-56AA-42D9-8A79-1F02C41735E9}" type="presOf" srcId="{7EABA571-8528-4E0B-971B-CAD294ADC0A4}" destId="{3DB0526E-8938-407E-A449-6980DB1D738D}" srcOrd="1" destOrd="0" presId="urn:microsoft.com/office/officeart/2005/8/layout/pyramid1"/>
    <dgm:cxn modelId="{2E1FCDA7-E6E6-4C62-9A96-BF1E276E7A61}" type="presOf" srcId="{71BD89A8-1429-448F-9D3C-31DBA634F28B}" destId="{A5087452-750B-4144-807D-DCC8FE72369B}" srcOrd="0" destOrd="0" presId="urn:microsoft.com/office/officeart/2005/8/layout/pyramid1"/>
    <dgm:cxn modelId="{38C8D5EF-B54D-4CDC-879D-F9A5BD2FF6C9}" type="presOf" srcId="{09677D71-BF5C-499E-943F-F0214908EBAB}" destId="{FFCBE205-C45F-4318-8C1A-52E787C7EE6F}" srcOrd="1" destOrd="0" presId="urn:microsoft.com/office/officeart/2005/8/layout/pyramid1"/>
    <dgm:cxn modelId="{8E81A8B5-96AF-4175-8022-2CEEEE0CCEC7}" srcId="{007D2EA8-F131-4C13-800B-51291223343E}" destId="{09677D71-BF5C-499E-943F-F0214908EBAB}" srcOrd="0" destOrd="0" parTransId="{E3120D8E-62DD-4522-9786-22668A46FAF8}" sibTransId="{CF990A38-D888-459A-A759-EB1F5CDAF6B3}"/>
    <dgm:cxn modelId="{0F54AB0C-4FFC-4B49-9FE2-DFDD132DC3E9}" type="presParOf" srcId="{1B4D9330-8514-46C7-8E6C-13FCD5BEFC04}" destId="{997D92A0-964A-41A1-979B-356B0921C2FB}" srcOrd="0" destOrd="0" presId="urn:microsoft.com/office/officeart/2005/8/layout/pyramid1"/>
    <dgm:cxn modelId="{18F6784E-3AA3-4DD9-BBB9-7E058D7EA1D0}" type="presParOf" srcId="{997D92A0-964A-41A1-979B-356B0921C2FB}" destId="{07F6957B-9400-4965-8D83-7D0CE964CF27}" srcOrd="0" destOrd="0" presId="urn:microsoft.com/office/officeart/2005/8/layout/pyramid1"/>
    <dgm:cxn modelId="{68F73B51-2C29-4FED-BDD3-A897D4A72959}" type="presParOf" srcId="{997D92A0-964A-41A1-979B-356B0921C2FB}" destId="{FFCBE205-C45F-4318-8C1A-52E787C7EE6F}" srcOrd="1" destOrd="0" presId="urn:microsoft.com/office/officeart/2005/8/layout/pyramid1"/>
    <dgm:cxn modelId="{B112F49B-6205-49E4-A4C4-863C71DC84E8}" type="presParOf" srcId="{1B4D9330-8514-46C7-8E6C-13FCD5BEFC04}" destId="{0112A7B5-6FFF-47C1-A1E2-D984EDE90D38}" srcOrd="1" destOrd="0" presId="urn:microsoft.com/office/officeart/2005/8/layout/pyramid1"/>
    <dgm:cxn modelId="{55BB260A-5566-474F-96D6-4DF7063B4BC8}" type="presParOf" srcId="{0112A7B5-6FFF-47C1-A1E2-D984EDE90D38}" destId="{3322FEBD-9E5D-4EDB-9716-A259F68FC0EF}" srcOrd="0" destOrd="0" presId="urn:microsoft.com/office/officeart/2005/8/layout/pyramid1"/>
    <dgm:cxn modelId="{3E488DC6-8AD6-40B6-A6B3-BDEABF3C9961}" type="presParOf" srcId="{0112A7B5-6FFF-47C1-A1E2-D984EDE90D38}" destId="{3DB0526E-8938-407E-A449-6980DB1D738D}" srcOrd="1" destOrd="0" presId="urn:microsoft.com/office/officeart/2005/8/layout/pyramid1"/>
    <dgm:cxn modelId="{5721DD27-ED1C-4825-AEF6-95073C6B683D}" type="presParOf" srcId="{1B4D9330-8514-46C7-8E6C-13FCD5BEFC04}" destId="{F2ACA2F9-F962-491A-93DC-37C8499299E1}" srcOrd="2" destOrd="0" presId="urn:microsoft.com/office/officeart/2005/8/layout/pyramid1"/>
    <dgm:cxn modelId="{8340555A-96AB-4664-A6FC-C2C7AB8A7426}" type="presParOf" srcId="{F2ACA2F9-F962-491A-93DC-37C8499299E1}" destId="{A5087452-750B-4144-807D-DCC8FE72369B}" srcOrd="0" destOrd="0" presId="urn:microsoft.com/office/officeart/2005/8/layout/pyramid1"/>
    <dgm:cxn modelId="{98A34BC9-14FD-4B34-BFDE-CC5EBB962DAB}" type="presParOf" srcId="{F2ACA2F9-F962-491A-93DC-37C8499299E1}" destId="{5C4DB826-DFDF-472E-81B3-DF9E7068A59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88994" tIns="44497" rIns="88994" bIns="44497" numCol="1" anchor="t" anchorCtr="0" compatLnSpc="1">
            <a:prstTxWarp prst="textNoShape">
              <a:avLst/>
            </a:prstTxWarp>
          </a:bodyPr>
          <a:lstStyle>
            <a:lvl1pPr defTabSz="889000" eaLnBrk="0" hangingPunct="0">
              <a:defRPr sz="1200">
                <a:solidFill>
                  <a:schemeClr val="tx1"/>
                </a:solidFill>
              </a:defRPr>
            </a:lvl1pPr>
          </a:lstStyle>
          <a:p>
            <a:endParaRPr lang="en-US"/>
          </a:p>
        </p:txBody>
      </p:sp>
      <p:sp>
        <p:nvSpPr>
          <p:cNvPr id="2273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p:spPr>
        <p:txBody>
          <a:bodyPr vert="horz" wrap="square" lIns="88994" tIns="44497" rIns="88994" bIns="44497" numCol="1" anchor="t" anchorCtr="0" compatLnSpc="1">
            <a:prstTxWarp prst="textNoShape">
              <a:avLst/>
            </a:prstTxWarp>
          </a:bodyPr>
          <a:lstStyle>
            <a:lvl1pPr algn="r" defTabSz="889000" eaLnBrk="0" hangingPunct="0">
              <a:defRPr sz="1200">
                <a:solidFill>
                  <a:schemeClr val="tx1"/>
                </a:solidFill>
              </a:defRPr>
            </a:lvl1pPr>
          </a:lstStyle>
          <a:p>
            <a:fld id="{B23E52A4-BC1B-4AB5-96BE-4A2B6A046909}" type="datetimeFigureOut">
              <a:rPr lang="en-US"/>
              <a:pPr/>
              <a:t>4/29/2015</a:t>
            </a:fld>
            <a:endParaRPr lang="en-US"/>
          </a:p>
        </p:txBody>
      </p:sp>
      <p:sp>
        <p:nvSpPr>
          <p:cNvPr id="2273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p:spPr>
        <p:txBody>
          <a:bodyPr vert="horz" wrap="square" lIns="88994" tIns="44497" rIns="88994" bIns="44497" numCol="1" anchor="b" anchorCtr="0" compatLnSpc="1">
            <a:prstTxWarp prst="textNoShape">
              <a:avLst/>
            </a:prstTxWarp>
          </a:bodyPr>
          <a:lstStyle>
            <a:lvl1pPr defTabSz="889000" eaLnBrk="0" hangingPunct="0">
              <a:defRPr sz="1200">
                <a:solidFill>
                  <a:schemeClr val="tx1"/>
                </a:solidFill>
              </a:defRPr>
            </a:lvl1pPr>
          </a:lstStyle>
          <a:p>
            <a:endParaRPr lang="en-US"/>
          </a:p>
        </p:txBody>
      </p:sp>
      <p:sp>
        <p:nvSpPr>
          <p:cNvPr id="2273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p:spPr>
        <p:txBody>
          <a:bodyPr vert="horz" wrap="square" lIns="88994" tIns="44497" rIns="88994" bIns="44497" numCol="1" anchor="b" anchorCtr="0" compatLnSpc="1">
            <a:prstTxWarp prst="textNoShape">
              <a:avLst/>
            </a:prstTxWarp>
          </a:bodyPr>
          <a:lstStyle>
            <a:lvl1pPr algn="r" defTabSz="889000" eaLnBrk="0" hangingPunct="0">
              <a:defRPr sz="1200">
                <a:solidFill>
                  <a:schemeClr val="tx1"/>
                </a:solidFill>
              </a:defRPr>
            </a:lvl1pPr>
          </a:lstStyle>
          <a:p>
            <a:fld id="{827F1B3D-CF66-456A-A51D-BB00B38754C7}" type="slidenum">
              <a:rPr lang="en-US"/>
              <a:pPr/>
              <a:t>‹#›</a:t>
            </a:fld>
            <a:endParaRPr lang="en-US"/>
          </a:p>
        </p:txBody>
      </p:sp>
    </p:spTree>
    <p:extLst>
      <p:ext uri="{BB962C8B-B14F-4D97-AF65-F5344CB8AC3E}">
        <p14:creationId xmlns:p14="http://schemas.microsoft.com/office/powerpoint/2010/main" val="1571969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593" tIns="45796" rIns="91593" bIns="45796" numCol="1" anchor="t" anchorCtr="0" compatLnSpc="1">
            <a:prstTxWarp prst="textNoShape">
              <a:avLst/>
            </a:prstTxWarp>
          </a:bodyPr>
          <a:lstStyle>
            <a:lvl1pPr defTabSz="889000">
              <a:defRPr sz="1200">
                <a:solidFill>
                  <a:schemeClr val="tx1"/>
                </a:solidFill>
                <a:latin typeface="Calibri" pitchFamily="34" charset="0"/>
              </a:defRPr>
            </a:lvl1pPr>
          </a:lstStyle>
          <a:p>
            <a:endParaRPr lang="en-US"/>
          </a:p>
        </p:txBody>
      </p:sp>
      <p:sp>
        <p:nvSpPr>
          <p:cNvPr id="3" name="Date Placeholder 2"/>
          <p:cNvSpPr>
            <a:spLocks noGrp="1"/>
          </p:cNvSpPr>
          <p:nvPr>
            <p:ph type="dt" idx="1"/>
          </p:nvPr>
        </p:nvSpPr>
        <p:spPr bwMode="auto">
          <a:xfrm>
            <a:off x="3884613" y="0"/>
            <a:ext cx="2971800" cy="457200"/>
          </a:xfrm>
          <a:prstGeom prst="rect">
            <a:avLst/>
          </a:prstGeom>
          <a:noFill/>
          <a:ln w="9525">
            <a:noFill/>
            <a:miter lim="800000"/>
            <a:headEnd/>
            <a:tailEnd/>
          </a:ln>
        </p:spPr>
        <p:txBody>
          <a:bodyPr vert="horz" wrap="square" lIns="91593" tIns="45796" rIns="91593" bIns="45796" numCol="1" anchor="t" anchorCtr="0" compatLnSpc="1">
            <a:prstTxWarp prst="textNoShape">
              <a:avLst/>
            </a:prstTxWarp>
          </a:bodyPr>
          <a:lstStyle>
            <a:lvl1pPr algn="r" defTabSz="889000">
              <a:defRPr sz="1200">
                <a:solidFill>
                  <a:schemeClr val="tx1"/>
                </a:solidFill>
                <a:latin typeface="Calibri" pitchFamily="34" charset="0"/>
              </a:defRPr>
            </a:lvl1pPr>
          </a:lstStyle>
          <a:p>
            <a:fld id="{DAEAC4C5-BF32-4FD8-8D0A-CB48AF59B543}" type="datetimeFigureOut">
              <a:rPr lang="en-US"/>
              <a:pPr/>
              <a:t>4/29/2015</a:t>
            </a:fld>
            <a:endParaRPr lang="en-US"/>
          </a:p>
        </p:txBody>
      </p:sp>
      <p:sp>
        <p:nvSpPr>
          <p:cNvPr id="4" name="Slide Image Placeholder 3"/>
          <p:cNvSpPr>
            <a:spLocks noGrp="1" noRot="1" noChangeAspect="1"/>
          </p:cNvSpPr>
          <p:nvPr>
            <p:ph type="sldImg" idx="2"/>
          </p:nvPr>
        </p:nvSpPr>
        <p:spPr>
          <a:xfrm>
            <a:off x="1143000" y="687388"/>
            <a:ext cx="4572000" cy="3427412"/>
          </a:xfrm>
          <a:prstGeom prst="rect">
            <a:avLst/>
          </a:prstGeom>
          <a:noFill/>
          <a:ln w="12700">
            <a:solidFill>
              <a:prstClr val="black"/>
            </a:solidFill>
          </a:ln>
        </p:spPr>
        <p:txBody>
          <a:bodyPr vert="horz" lIns="94110" tIns="47055" rIns="94110" bIns="47055" rtlCol="0" anchor="ctr"/>
          <a:lstStyle/>
          <a:p>
            <a:pPr lvl="0"/>
            <a:endParaRPr lang="en-US" noProof="0" smtClean="0"/>
          </a:p>
        </p:txBody>
      </p:sp>
      <p:sp>
        <p:nvSpPr>
          <p:cNvPr id="5" name="Notes Placeholder 4"/>
          <p:cNvSpPr>
            <a:spLocks noGrp="1"/>
          </p:cNvSpPr>
          <p:nvPr>
            <p:ph type="body" sz="quarter" idx="3"/>
          </p:nvPr>
        </p:nvSpPr>
        <p:spPr bwMode="auto">
          <a:xfrm>
            <a:off x="685800" y="4343400"/>
            <a:ext cx="5486400" cy="4113213"/>
          </a:xfrm>
          <a:prstGeom prst="rect">
            <a:avLst/>
          </a:prstGeom>
          <a:noFill/>
          <a:ln w="9525">
            <a:noFill/>
            <a:miter lim="800000"/>
            <a:headEnd/>
            <a:tailEnd/>
          </a:ln>
        </p:spPr>
        <p:txBody>
          <a:bodyPr vert="horz" wrap="square" lIns="91593" tIns="45796" rIns="91593" bIns="457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685213"/>
            <a:ext cx="2971800" cy="457200"/>
          </a:xfrm>
          <a:prstGeom prst="rect">
            <a:avLst/>
          </a:prstGeom>
          <a:noFill/>
          <a:ln w="9525">
            <a:noFill/>
            <a:miter lim="800000"/>
            <a:headEnd/>
            <a:tailEnd/>
          </a:ln>
        </p:spPr>
        <p:txBody>
          <a:bodyPr vert="horz" wrap="square" lIns="91593" tIns="45796" rIns="91593" bIns="45796" numCol="1" anchor="b" anchorCtr="0" compatLnSpc="1">
            <a:prstTxWarp prst="textNoShape">
              <a:avLst/>
            </a:prstTxWarp>
          </a:bodyPr>
          <a:lstStyle>
            <a:lvl1pPr defTabSz="889000">
              <a:defRPr sz="1200">
                <a:solidFill>
                  <a:schemeClr val="tx1"/>
                </a:solidFill>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593" tIns="45796" rIns="91593" bIns="45796" numCol="1" anchor="b" anchorCtr="0" compatLnSpc="1">
            <a:prstTxWarp prst="textNoShape">
              <a:avLst/>
            </a:prstTxWarp>
          </a:bodyPr>
          <a:lstStyle>
            <a:lvl1pPr algn="r" defTabSz="889000">
              <a:defRPr sz="1200">
                <a:solidFill>
                  <a:schemeClr val="tx1"/>
                </a:solidFill>
                <a:latin typeface="Calibri" pitchFamily="34" charset="0"/>
              </a:defRPr>
            </a:lvl1pPr>
          </a:lstStyle>
          <a:p>
            <a:fld id="{1010E5EC-411D-456B-AE12-76F1236A8603}" type="slidenum">
              <a:rPr lang="en-US"/>
              <a:pPr/>
              <a:t>‹#›</a:t>
            </a:fld>
            <a:endParaRPr lang="en-US"/>
          </a:p>
        </p:txBody>
      </p:sp>
    </p:spTree>
    <p:extLst>
      <p:ext uri="{BB962C8B-B14F-4D97-AF65-F5344CB8AC3E}">
        <p14:creationId xmlns:p14="http://schemas.microsoft.com/office/powerpoint/2010/main" val="42867133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0963" name="Notes Placeholder 2"/>
          <p:cNvSpPr>
            <a:spLocks noGrp="1"/>
          </p:cNvSpPr>
          <p:nvPr>
            <p:ph type="body" idx="1"/>
          </p:nvPr>
        </p:nvSpPr>
        <p:spPr/>
        <p:txBody>
          <a:bodyPr/>
          <a:lstStyle/>
          <a:p>
            <a:pPr eaLnBrk="1" hangingPunct="1"/>
            <a:endParaRPr lang="en-US" smtClean="0"/>
          </a:p>
        </p:txBody>
      </p:sp>
      <p:sp>
        <p:nvSpPr>
          <p:cNvPr id="40964" name="Slide Number Placeholder 3"/>
          <p:cNvSpPr>
            <a:spLocks noGrp="1"/>
          </p:cNvSpPr>
          <p:nvPr>
            <p:ph type="sldNum" sz="quarter" idx="5"/>
          </p:nvPr>
        </p:nvSpPr>
        <p:spPr>
          <a:noFill/>
        </p:spPr>
        <p:txBody>
          <a:bodyPr/>
          <a:lstStyle/>
          <a:p>
            <a:fld id="{15634FFC-AB54-4639-80D9-A1D588F10C39}" type="slidenum">
              <a:rPr lang="en-US"/>
              <a:pPr/>
              <a:t>1</a:t>
            </a:fld>
            <a:endParaRPr lang="en-US"/>
          </a:p>
        </p:txBody>
      </p:sp>
    </p:spTree>
    <p:extLst>
      <p:ext uri="{BB962C8B-B14F-4D97-AF65-F5344CB8AC3E}">
        <p14:creationId xmlns:p14="http://schemas.microsoft.com/office/powerpoint/2010/main" val="8124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7107"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586786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48131"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16836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9155"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2688814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50179"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3438067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1203"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260493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2227"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691332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53251"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426652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4275"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4262780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5299"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2597579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6323"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1048602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154113" y="693738"/>
            <a:ext cx="4552950" cy="3414712"/>
          </a:xfrm>
          <a:noFill/>
          <a:ln>
            <a:solidFill>
              <a:srgbClr val="000000"/>
            </a:solidFill>
            <a:miter lim="800000"/>
            <a:headEnd/>
            <a:tailEnd/>
          </a:ln>
        </p:spPr>
      </p:sp>
      <p:sp>
        <p:nvSpPr>
          <p:cNvPr id="92163" name="Rectangle 3"/>
          <p:cNvSpPr>
            <a:spLocks noGrp="1" noChangeArrowheads="1"/>
          </p:cNvSpPr>
          <p:nvPr>
            <p:ph type="body" idx="1"/>
          </p:nvPr>
        </p:nvSpPr>
        <p:spPr>
          <a:xfrm>
            <a:off x="914400" y="4341813"/>
            <a:ext cx="5029200" cy="4114800"/>
          </a:xfrm>
        </p:spPr>
        <p:txBody>
          <a:bodyPr lIns="89720" tIns="44859" rIns="89720" bIns="44859"/>
          <a:lstStyle/>
          <a:p>
            <a:endParaRPr lang="en-US" smtClean="0"/>
          </a:p>
        </p:txBody>
      </p:sp>
    </p:spTree>
    <p:extLst>
      <p:ext uri="{BB962C8B-B14F-4D97-AF65-F5344CB8AC3E}">
        <p14:creationId xmlns:p14="http://schemas.microsoft.com/office/powerpoint/2010/main" val="2602999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152525" y="684213"/>
            <a:ext cx="4552950" cy="3414712"/>
          </a:xfrm>
          <a:noFill/>
          <a:ln>
            <a:solidFill>
              <a:srgbClr val="000000"/>
            </a:solidFill>
            <a:miter lim="800000"/>
            <a:headEnd/>
            <a:tailEnd/>
          </a:ln>
        </p:spPr>
      </p:sp>
      <p:sp>
        <p:nvSpPr>
          <p:cNvPr id="57347" name="Rectangle 3"/>
          <p:cNvSpPr>
            <a:spLocks noGrp="1" noChangeArrowheads="1"/>
          </p:cNvSpPr>
          <p:nvPr>
            <p:ph type="body" idx="1"/>
          </p:nvPr>
        </p:nvSpPr>
        <p:spPr>
          <a:xfrm>
            <a:off x="912813" y="4325938"/>
            <a:ext cx="5032375" cy="4100512"/>
          </a:xfrm>
        </p:spPr>
        <p:txBody>
          <a:bodyPr lIns="92334" tIns="46167" rIns="92334" bIns="46167"/>
          <a:lstStyle/>
          <a:p>
            <a:pPr eaLnBrk="1" hangingPunct="1">
              <a:spcBef>
                <a:spcPct val="0"/>
              </a:spcBef>
            </a:pPr>
            <a:endParaRPr lang="en-US" smtClean="0"/>
          </a:p>
        </p:txBody>
      </p:sp>
    </p:spTree>
    <p:extLst>
      <p:ext uri="{BB962C8B-B14F-4D97-AF65-F5344CB8AC3E}">
        <p14:creationId xmlns:p14="http://schemas.microsoft.com/office/powerpoint/2010/main" val="878312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58371"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35066330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152525" y="682625"/>
            <a:ext cx="4554538" cy="3416300"/>
          </a:xfrm>
          <a:noFill/>
          <a:ln>
            <a:solidFill>
              <a:srgbClr val="000000"/>
            </a:solidFill>
            <a:miter lim="800000"/>
            <a:headEnd/>
            <a:tailEnd/>
          </a:ln>
        </p:spPr>
      </p:sp>
      <p:sp>
        <p:nvSpPr>
          <p:cNvPr id="59395" name="Rectangle 3"/>
          <p:cNvSpPr>
            <a:spLocks noGrp="1" noChangeArrowheads="1"/>
          </p:cNvSpPr>
          <p:nvPr>
            <p:ph type="body" idx="1"/>
          </p:nvPr>
        </p:nvSpPr>
        <p:spPr>
          <a:xfrm>
            <a:off x="912813" y="4325938"/>
            <a:ext cx="5032375" cy="4100512"/>
          </a:xfrm>
        </p:spPr>
        <p:txBody>
          <a:bodyPr lIns="91412" tIns="45705" rIns="91412" bIns="45705"/>
          <a:lstStyle/>
          <a:p>
            <a:pPr eaLnBrk="1" hangingPunct="1">
              <a:spcBef>
                <a:spcPct val="0"/>
              </a:spcBef>
            </a:pPr>
            <a:endParaRPr lang="en-US" smtClean="0"/>
          </a:p>
        </p:txBody>
      </p:sp>
    </p:spTree>
    <p:extLst>
      <p:ext uri="{BB962C8B-B14F-4D97-AF65-F5344CB8AC3E}">
        <p14:creationId xmlns:p14="http://schemas.microsoft.com/office/powerpoint/2010/main" val="38341488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4588" y="687388"/>
            <a:ext cx="4570412" cy="3427412"/>
          </a:xfrm>
          <a:noFill/>
          <a:ln>
            <a:solidFill>
              <a:srgbClr val="000000"/>
            </a:solidFill>
            <a:miter lim="800000"/>
            <a:headEnd/>
            <a:tailEnd/>
          </a:ln>
        </p:spPr>
      </p:sp>
      <p:sp>
        <p:nvSpPr>
          <p:cNvPr id="90115" name="Rectangle 3"/>
          <p:cNvSpPr>
            <a:spLocks noGrp="1" noChangeArrowheads="1"/>
          </p:cNvSpPr>
          <p:nvPr>
            <p:ph type="body" idx="1"/>
          </p:nvPr>
        </p:nvSpPr>
        <p:spPr>
          <a:xfrm>
            <a:off x="914400" y="4341813"/>
            <a:ext cx="5029200" cy="4114800"/>
          </a:xfrm>
        </p:spPr>
        <p:txBody>
          <a:bodyPr lIns="91440" tIns="45720" rIns="91440" bIns="45720"/>
          <a:lstStyle/>
          <a:p>
            <a:endParaRPr lang="en-US" smtClean="0"/>
          </a:p>
        </p:txBody>
      </p:sp>
    </p:spTree>
    <p:extLst>
      <p:ext uri="{BB962C8B-B14F-4D97-AF65-F5344CB8AC3E}">
        <p14:creationId xmlns:p14="http://schemas.microsoft.com/office/powerpoint/2010/main" val="86517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60419"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1012515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61443"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2914688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62467"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2036536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63491"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3262855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64515"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3505292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83971" name="Notes Placeholder 2"/>
          <p:cNvSpPr>
            <a:spLocks noGrp="1"/>
          </p:cNvSpPr>
          <p:nvPr>
            <p:ph type="body" idx="1"/>
          </p:nvPr>
        </p:nvSpPr>
        <p:spPr>
          <a:xfrm>
            <a:off x="914400" y="4343400"/>
            <a:ext cx="5029200" cy="4114800"/>
          </a:xfrm>
        </p:spPr>
        <p:txBody>
          <a:bodyPr lIns="91440" tIns="45720" rIns="91440" bIns="45720"/>
          <a:lstStyle/>
          <a:p>
            <a:pPr eaLnBrk="1" hangingPunct="1"/>
            <a:r>
              <a:rPr lang="en-US" smtClean="0"/>
              <a:t>Could add budget summary</a:t>
            </a:r>
          </a:p>
          <a:p>
            <a:pPr eaLnBrk="1" hangingPunct="1"/>
            <a:endParaRPr lang="en-US" smtClean="0"/>
          </a:p>
        </p:txBody>
      </p:sp>
      <p:sp>
        <p:nvSpPr>
          <p:cNvPr id="83972" name="Slide Number Placeholder 3"/>
          <p:cNvSpPr txBox="1">
            <a:spLocks noGrp="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E1CCD019-5205-4C1E-A20A-FD3161475F56}" type="slidenum">
              <a:rPr lang="en-US" sz="1200">
                <a:solidFill>
                  <a:schemeClr val="tx1"/>
                </a:solidFill>
                <a:ea typeface="MS PGothic" pitchFamily="34" charset="-128"/>
              </a:rPr>
              <a:pPr algn="r" eaLnBrk="0" hangingPunct="0"/>
              <a:t>29</a:t>
            </a:fld>
            <a:endParaRPr lang="en-US" sz="1200">
              <a:solidFill>
                <a:schemeClr val="tx1"/>
              </a:solidFill>
              <a:ea typeface="MS PGothic" pitchFamily="34" charset="-128"/>
            </a:endParaRPr>
          </a:p>
        </p:txBody>
      </p:sp>
    </p:spTree>
    <p:extLst>
      <p:ext uri="{BB962C8B-B14F-4D97-AF65-F5344CB8AC3E}">
        <p14:creationId xmlns:p14="http://schemas.microsoft.com/office/powerpoint/2010/main" val="1045906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94211" name="Rectangle 3"/>
          <p:cNvSpPr>
            <a:spLocks noGrp="1" noChangeArrowheads="1"/>
          </p:cNvSpPr>
          <p:nvPr>
            <p:ph type="body" idx="1"/>
          </p:nvPr>
        </p:nvSpPr>
        <p:spPr>
          <a:xfrm>
            <a:off x="685800" y="4343400"/>
            <a:ext cx="5486400" cy="4116388"/>
          </a:xfrm>
        </p:spPr>
        <p:txBody>
          <a:bodyPr lIns="89720" tIns="44859" rIns="89720" bIns="44859"/>
          <a:lstStyle/>
          <a:p>
            <a:endParaRPr lang="en-US" smtClean="0"/>
          </a:p>
        </p:txBody>
      </p:sp>
    </p:spTree>
    <p:extLst>
      <p:ext uri="{BB962C8B-B14F-4D97-AF65-F5344CB8AC3E}">
        <p14:creationId xmlns:p14="http://schemas.microsoft.com/office/powerpoint/2010/main" val="21474923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1144588" y="685800"/>
            <a:ext cx="4572000" cy="3429000"/>
          </a:xfrm>
          <a:noFill/>
          <a:ln>
            <a:solidFill>
              <a:srgbClr val="000000"/>
            </a:solidFill>
            <a:miter lim="800000"/>
            <a:headEnd/>
            <a:tailEnd/>
          </a:ln>
        </p:spPr>
      </p:sp>
      <p:sp>
        <p:nvSpPr>
          <p:cNvPr id="96259" name="Notes Placeholder 2"/>
          <p:cNvSpPr>
            <a:spLocks noGrp="1"/>
          </p:cNvSpPr>
          <p:nvPr>
            <p:ph type="body" idx="1"/>
          </p:nvPr>
        </p:nvSpPr>
        <p:spPr>
          <a:xfrm>
            <a:off x="685800" y="4343400"/>
            <a:ext cx="5486400" cy="4114800"/>
          </a:xfrm>
        </p:spPr>
        <p:txBody>
          <a:bodyPr lIns="91427" tIns="45714" rIns="91427" bIns="45714"/>
          <a:lstStyle/>
          <a:p>
            <a:r>
              <a:rPr lang="en-US" b="1" smtClean="0"/>
              <a:t>Action:</a:t>
            </a:r>
          </a:p>
          <a:p>
            <a:r>
              <a:rPr lang="en-US" smtClean="0"/>
              <a:t>How many of you see every Annual Plan as the re-visit to the brand strategy?</a:t>
            </a:r>
          </a:p>
          <a:p>
            <a:endParaRPr lang="en-US" smtClean="0"/>
          </a:p>
          <a:p>
            <a:r>
              <a:rPr lang="en-US" smtClean="0"/>
              <a:t>Annual Plans are one-year articulations of the LEAP.</a:t>
            </a:r>
          </a:p>
          <a:p>
            <a:endParaRPr lang="en-US" smtClean="0"/>
          </a:p>
          <a:p>
            <a:endParaRPr lang="en-US" smtClean="0"/>
          </a:p>
        </p:txBody>
      </p:sp>
      <p:sp>
        <p:nvSpPr>
          <p:cNvPr id="9626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27" tIns="45714" rIns="91427" bIns="45714" anchor="b"/>
          <a:lstStyle/>
          <a:p>
            <a:pPr algn="r"/>
            <a:fld id="{2E66B219-26B1-4D04-8854-CD61762402ED}" type="slidenum">
              <a:rPr lang="en-US" sz="1200">
                <a:solidFill>
                  <a:schemeClr val="tx1"/>
                </a:solidFill>
                <a:ea typeface="MS PGothic" pitchFamily="34" charset="-128"/>
              </a:rPr>
              <a:pPr algn="r"/>
              <a:t>30</a:t>
            </a:fld>
            <a:endParaRPr lang="en-US" sz="1200">
              <a:solidFill>
                <a:schemeClr val="tx1"/>
              </a:solidFill>
              <a:ea typeface="MS PGothic" pitchFamily="34" charset="-128"/>
            </a:endParaRPr>
          </a:p>
        </p:txBody>
      </p:sp>
    </p:spTree>
    <p:extLst>
      <p:ext uri="{BB962C8B-B14F-4D97-AF65-F5344CB8AC3E}">
        <p14:creationId xmlns:p14="http://schemas.microsoft.com/office/powerpoint/2010/main" val="1670940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65539" name="Notes Placeholder 2"/>
          <p:cNvSpPr>
            <a:spLocks noGrp="1"/>
          </p:cNvSpPr>
          <p:nvPr>
            <p:ph type="body" idx="1"/>
          </p:nvPr>
        </p:nvSpPr>
        <p:spPr/>
        <p:txBody>
          <a:bodyPr/>
          <a:lstStyle/>
          <a:p>
            <a:endParaRPr lang="en-US" smtClean="0"/>
          </a:p>
        </p:txBody>
      </p:sp>
      <p:sp>
        <p:nvSpPr>
          <p:cNvPr id="6554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593" tIns="45796" rIns="91593" bIns="45796" anchor="b"/>
          <a:lstStyle/>
          <a:p>
            <a:pPr algn="r" defTabSz="889000"/>
            <a:fld id="{84021908-A67B-482C-882B-CEE3CF62826F}" type="slidenum">
              <a:rPr lang="en-US" sz="1200">
                <a:solidFill>
                  <a:schemeClr val="tx1"/>
                </a:solidFill>
                <a:latin typeface="Calibri" pitchFamily="34" charset="0"/>
              </a:rPr>
              <a:pPr algn="r" defTabSz="889000"/>
              <a:t>31</a:t>
            </a:fld>
            <a:endParaRPr lang="en-US" sz="1200">
              <a:solidFill>
                <a:schemeClr val="tx1"/>
              </a:solidFill>
              <a:latin typeface="Calibri" pitchFamily="34" charset="0"/>
            </a:endParaRPr>
          </a:p>
        </p:txBody>
      </p:sp>
    </p:spTree>
    <p:extLst>
      <p:ext uri="{BB962C8B-B14F-4D97-AF65-F5344CB8AC3E}">
        <p14:creationId xmlns:p14="http://schemas.microsoft.com/office/powerpoint/2010/main" val="2092505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1987" name="Notes Placeholder 2"/>
          <p:cNvSpPr>
            <a:spLocks noGrp="1"/>
          </p:cNvSpPr>
          <p:nvPr>
            <p:ph type="body" idx="1"/>
          </p:nvPr>
        </p:nvSpPr>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BD7E0023-5EEB-44AF-92FA-65B6CDD560C9}" type="slidenum">
              <a:rPr lang="en-US"/>
              <a:pPr/>
              <a:t>4</a:t>
            </a:fld>
            <a:endParaRPr lang="en-US"/>
          </a:p>
        </p:txBody>
      </p:sp>
    </p:spTree>
    <p:extLst>
      <p:ext uri="{BB962C8B-B14F-4D97-AF65-F5344CB8AC3E}">
        <p14:creationId xmlns:p14="http://schemas.microsoft.com/office/powerpoint/2010/main" val="2086379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3011" name="Notes Placeholder 2"/>
          <p:cNvSpPr>
            <a:spLocks noGrp="1"/>
          </p:cNvSpPr>
          <p:nvPr>
            <p:ph type="body" idx="1"/>
          </p:nvPr>
        </p:nvSpPr>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9D91AEDE-2640-4083-8B4D-A0E1AEC7970E}" type="slidenum">
              <a:rPr lang="en-US"/>
              <a:pPr/>
              <a:t>5</a:t>
            </a:fld>
            <a:endParaRPr lang="en-US"/>
          </a:p>
        </p:txBody>
      </p:sp>
    </p:spTree>
    <p:extLst>
      <p:ext uri="{BB962C8B-B14F-4D97-AF65-F5344CB8AC3E}">
        <p14:creationId xmlns:p14="http://schemas.microsoft.com/office/powerpoint/2010/main" val="3597380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4035" name="Notes Placeholder 2"/>
          <p:cNvSpPr>
            <a:spLocks noGrp="1"/>
          </p:cNvSpPr>
          <p:nvPr>
            <p:ph type="body" idx="1"/>
          </p:nvPr>
        </p:nvSpPr>
        <p:spPr/>
        <p:txBody>
          <a:bodyPr/>
          <a:lstStyle/>
          <a:p>
            <a:endParaRPr lang="en-US" smtClean="0"/>
          </a:p>
        </p:txBody>
      </p:sp>
      <p:sp>
        <p:nvSpPr>
          <p:cNvPr id="4403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593" tIns="45796" rIns="91593" bIns="45796" anchor="b"/>
          <a:lstStyle/>
          <a:p>
            <a:pPr algn="r" defTabSz="889000"/>
            <a:fld id="{DF0A0355-ABE1-4342-B67F-1CA4BF793D28}" type="slidenum">
              <a:rPr lang="en-US" sz="1200">
                <a:solidFill>
                  <a:schemeClr val="tx1"/>
                </a:solidFill>
                <a:latin typeface="Calibri" pitchFamily="34" charset="0"/>
              </a:rPr>
              <a:pPr algn="r" defTabSz="889000"/>
              <a:t>6</a:t>
            </a:fld>
            <a:endParaRPr lang="en-US" sz="1200">
              <a:solidFill>
                <a:schemeClr val="tx1"/>
              </a:solidFill>
              <a:latin typeface="Calibri" pitchFamily="34" charset="0"/>
            </a:endParaRPr>
          </a:p>
        </p:txBody>
      </p:sp>
    </p:spTree>
    <p:extLst>
      <p:ext uri="{BB962C8B-B14F-4D97-AF65-F5344CB8AC3E}">
        <p14:creationId xmlns:p14="http://schemas.microsoft.com/office/powerpoint/2010/main" val="4176217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F88397DE-CFAD-44AC-93B2-F85402BB37F5}" type="slidenum">
              <a:rPr lang="en-US" sz="1200">
                <a:solidFill>
                  <a:schemeClr val="tx1"/>
                </a:solidFill>
                <a:ea typeface="Geneva"/>
                <a:cs typeface="Geneva"/>
              </a:rPr>
              <a:pPr algn="r" eaLnBrk="0" hangingPunct="0"/>
              <a:t>7</a:t>
            </a:fld>
            <a:endParaRPr lang="en-US" sz="1200">
              <a:solidFill>
                <a:schemeClr val="tx1"/>
              </a:solidFill>
              <a:ea typeface="Geneva"/>
              <a:cs typeface="Geneva"/>
            </a:endParaRPr>
          </a:p>
        </p:txBody>
      </p:sp>
      <p:sp>
        <p:nvSpPr>
          <p:cNvPr id="98307"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98308" name="Rectangle 3"/>
          <p:cNvSpPr>
            <a:spLocks noGrp="1" noChangeArrowheads="1"/>
          </p:cNvSpPr>
          <p:nvPr>
            <p:ph type="body" idx="1"/>
          </p:nvPr>
        </p:nvSpPr>
        <p:spPr>
          <a:xfrm>
            <a:off x="914400" y="4343400"/>
            <a:ext cx="5029200" cy="4114800"/>
          </a:xfrm>
          <a:ln/>
        </p:spPr>
        <p:txBody>
          <a:bodyPr lIns="91440" tIns="45720" rIns="91440" bIns="45720"/>
          <a:lstStyle/>
          <a:p>
            <a:pPr eaLnBrk="1" hangingPunct="1"/>
            <a:endParaRPr lang="en-US" smtClean="0"/>
          </a:p>
        </p:txBody>
      </p:sp>
    </p:spTree>
    <p:extLst>
      <p:ext uri="{BB962C8B-B14F-4D97-AF65-F5344CB8AC3E}">
        <p14:creationId xmlns:p14="http://schemas.microsoft.com/office/powerpoint/2010/main" val="2522286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xfrm>
            <a:off x="1144588" y="687388"/>
            <a:ext cx="4568825" cy="3427412"/>
          </a:xfrm>
          <a:noFill/>
          <a:ln>
            <a:solidFill>
              <a:srgbClr val="000000"/>
            </a:solidFill>
            <a:miter lim="800000"/>
            <a:headEnd/>
            <a:tailEnd/>
          </a:ln>
        </p:spPr>
      </p:sp>
      <p:sp>
        <p:nvSpPr>
          <p:cNvPr id="45059" name="Rectangle 3"/>
          <p:cNvSpPr>
            <a:spLocks noGrp="1"/>
          </p:cNvSpPr>
          <p:nvPr>
            <p:ph type="body" idx="1"/>
          </p:nvPr>
        </p:nvSpPr>
        <p:spPr/>
        <p:txBody>
          <a:bodyPr/>
          <a:lstStyle/>
          <a:p>
            <a:endParaRPr lang="en-US" smtClean="0"/>
          </a:p>
        </p:txBody>
      </p:sp>
    </p:spTree>
    <p:extLst>
      <p:ext uri="{BB962C8B-B14F-4D97-AF65-F5344CB8AC3E}">
        <p14:creationId xmlns:p14="http://schemas.microsoft.com/office/powerpoint/2010/main" val="4129982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54113" y="684213"/>
            <a:ext cx="4551362" cy="3413125"/>
          </a:xfrm>
          <a:noFill/>
          <a:ln>
            <a:solidFill>
              <a:srgbClr val="000000"/>
            </a:solidFill>
            <a:miter lim="800000"/>
            <a:headEnd/>
            <a:tailEnd/>
          </a:ln>
        </p:spPr>
      </p:sp>
      <p:sp>
        <p:nvSpPr>
          <p:cNvPr id="46083" name="Rectangle 3"/>
          <p:cNvSpPr>
            <a:spLocks noGrp="1" noChangeArrowheads="1"/>
          </p:cNvSpPr>
          <p:nvPr>
            <p:ph type="body" idx="1"/>
          </p:nvPr>
        </p:nvSpPr>
        <p:spPr>
          <a:xfrm>
            <a:off x="912813" y="4325938"/>
            <a:ext cx="5032375" cy="4098925"/>
          </a:xfrm>
        </p:spPr>
        <p:txBody>
          <a:bodyPr/>
          <a:lstStyle/>
          <a:p>
            <a:pPr eaLnBrk="1" hangingPunct="1">
              <a:spcBef>
                <a:spcPct val="0"/>
              </a:spcBef>
            </a:pPr>
            <a:endParaRPr lang="en-US" smtClean="0"/>
          </a:p>
        </p:txBody>
      </p:sp>
    </p:spTree>
    <p:extLst>
      <p:ext uri="{BB962C8B-B14F-4D97-AF65-F5344CB8AC3E}">
        <p14:creationId xmlns:p14="http://schemas.microsoft.com/office/powerpoint/2010/main" val="23639386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Box 7"/>
          <p:cNvSpPr txBox="1">
            <a:spLocks noChangeArrowheads="1"/>
          </p:cNvSpPr>
          <p:nvPr userDrawn="1"/>
        </p:nvSpPr>
        <p:spPr bwMode="auto">
          <a:xfrm>
            <a:off x="1422400" y="6594475"/>
            <a:ext cx="1397000" cy="228600"/>
          </a:xfrm>
          <a:prstGeom prst="rect">
            <a:avLst/>
          </a:prstGeom>
          <a:noFill/>
          <a:ln w="9525" algn="ctr">
            <a:noFill/>
            <a:miter lim="800000"/>
            <a:headEnd/>
            <a:tailEnd/>
          </a:ln>
          <a:effectLst/>
        </p:spPr>
        <p:txBody>
          <a:bodyPr wrap="none">
            <a:spAutoFit/>
          </a:bodyPr>
          <a:lstStyle/>
          <a:p>
            <a:pPr fontAlgn="auto">
              <a:spcBef>
                <a:spcPts val="0"/>
              </a:spcBef>
              <a:spcAft>
                <a:spcPts val="0"/>
              </a:spcAft>
              <a:defRPr/>
            </a:pPr>
            <a:r>
              <a:rPr lang="en-US" sz="900" b="1" dirty="0">
                <a:solidFill>
                  <a:schemeClr val="accent2"/>
                </a:solidFill>
                <a:latin typeface="+mn-lt"/>
                <a:cs typeface="+mn-cs"/>
              </a:rPr>
              <a:t>Company Confidential</a:t>
            </a:r>
          </a:p>
        </p:txBody>
      </p:sp>
      <p:sp>
        <p:nvSpPr>
          <p:cNvPr id="6" name="TextBox 5"/>
          <p:cNvSpPr txBox="1"/>
          <p:nvPr userDrawn="1"/>
        </p:nvSpPr>
        <p:spPr>
          <a:xfrm>
            <a:off x="3435350" y="6550025"/>
            <a:ext cx="2273300" cy="307975"/>
          </a:xfrm>
          <a:prstGeom prst="rect">
            <a:avLst/>
          </a:prstGeom>
          <a:noFill/>
        </p:spPr>
        <p:txBody>
          <a:bodyPr wrap="none">
            <a:spAutoFit/>
          </a:bodyPr>
          <a:lstStyle/>
          <a:p>
            <a:pPr fontAlgn="auto">
              <a:spcBef>
                <a:spcPts val="0"/>
              </a:spcBef>
              <a:spcAft>
                <a:spcPts val="0"/>
              </a:spcAft>
              <a:defRPr/>
            </a:pPr>
            <a:r>
              <a:rPr lang="en-US" sz="1400" b="1" dirty="0">
                <a:solidFill>
                  <a:srgbClr val="0000CC"/>
                </a:solidFill>
                <a:latin typeface="+mn-lt"/>
                <a:cs typeface="+mn-cs"/>
              </a:rPr>
              <a:t>Strategic Marketing Plan</a:t>
            </a:r>
          </a:p>
        </p:txBody>
      </p:sp>
      <p:sp>
        <p:nvSpPr>
          <p:cNvPr id="7" name="Text Box 7"/>
          <p:cNvSpPr txBox="1">
            <a:spLocks noChangeArrowheads="1"/>
          </p:cNvSpPr>
          <p:nvPr userDrawn="1"/>
        </p:nvSpPr>
        <p:spPr bwMode="auto">
          <a:xfrm>
            <a:off x="5638800" y="6613525"/>
            <a:ext cx="3124200" cy="244475"/>
          </a:xfrm>
          <a:prstGeom prst="rect">
            <a:avLst/>
          </a:prstGeom>
          <a:noFill/>
          <a:ln w="9525">
            <a:noFill/>
            <a:miter lim="800000"/>
            <a:headEnd/>
            <a:tailEnd/>
          </a:ln>
          <a:effectLst/>
        </p:spPr>
        <p:txBody>
          <a:bodyPr>
            <a:spAutoFit/>
          </a:bodyPr>
          <a:lstStyle/>
          <a:p>
            <a:pPr>
              <a:spcBef>
                <a:spcPct val="50000"/>
              </a:spcBef>
            </a:pPr>
            <a:r>
              <a:rPr lang="en-US" sz="1000" b="1">
                <a:solidFill>
                  <a:schemeClr val="tx1"/>
                </a:solidFill>
              </a:rPr>
              <a:t>© 2011-ISBM – Penn State; Dr. Bob Thomas</a:t>
            </a:r>
          </a:p>
        </p:txBody>
      </p:sp>
      <p:sp>
        <p:nvSpPr>
          <p:cNvPr id="8" name="Rectangle 8"/>
          <p:cNvSpPr>
            <a:spLocks noChangeArrowheads="1"/>
          </p:cNvSpPr>
          <p:nvPr userDrawn="1"/>
        </p:nvSpPr>
        <p:spPr bwMode="auto">
          <a:xfrm>
            <a:off x="0" y="0"/>
            <a:ext cx="9144000" cy="762000"/>
          </a:xfrm>
          <a:prstGeom prst="rect">
            <a:avLst/>
          </a:prstGeom>
          <a:solidFill>
            <a:srgbClr val="0D006C"/>
          </a:solidFill>
          <a:ln w="9525">
            <a:solidFill>
              <a:schemeClr val="tx1"/>
            </a:solidFill>
            <a:miter lim="800000"/>
            <a:headEnd/>
            <a:tailEnd/>
          </a:ln>
          <a:effectLst/>
        </p:spPr>
        <p:txBody>
          <a:bodyPr wrap="none" anchor="ctr"/>
          <a:lstStyle/>
          <a:p>
            <a:endParaRPr lang="en-US"/>
          </a:p>
        </p:txBody>
      </p:sp>
      <p:pic>
        <p:nvPicPr>
          <p:cNvPr id="10" name="Picture 10" descr="ISBMlogoCorne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6200" y="6321425"/>
            <a:ext cx="609600" cy="460375"/>
          </a:xfrm>
          <a:prstGeom prst="rect">
            <a:avLst/>
          </a:prstGeom>
          <a:noFill/>
        </p:spPr>
      </p:pic>
      <p:sp>
        <p:nvSpPr>
          <p:cNvPr id="9" name="Rectangle 3"/>
          <p:cNvSpPr>
            <a:spLocks noGrp="1" noChangeArrowheads="1"/>
          </p:cNvSpPr>
          <p:nvPr>
            <p:ph type="title"/>
          </p:nvPr>
        </p:nvSpPr>
        <p:spPr bwMode="auto">
          <a:xfrm>
            <a:off x="152400" y="30480"/>
            <a:ext cx="8839200" cy="73152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marL="114300" indent="0" algn="l">
              <a:defRPr sz="2400" b="1">
                <a:solidFill>
                  <a:schemeClr val="bg1"/>
                </a:solidFill>
                <a:effectLst/>
              </a:defRPr>
            </a:lvl1pPr>
          </a:lstStyle>
          <a:p>
            <a:pPr lvl="0"/>
            <a:r>
              <a:rPr lang="en-US" dirty="0" smtClean="0"/>
              <a:t>Page Title in 24 pt. Arial Bold</a:t>
            </a:r>
          </a:p>
        </p:txBody>
      </p:sp>
      <p:sp>
        <p:nvSpPr>
          <p:cNvPr id="11" name="Content Placeholder 2"/>
          <p:cNvSpPr>
            <a:spLocks noGrp="1"/>
          </p:cNvSpPr>
          <p:nvPr>
            <p:ph idx="1"/>
          </p:nvPr>
        </p:nvSpPr>
        <p:spPr>
          <a:xfrm>
            <a:off x="152400" y="838200"/>
            <a:ext cx="8839200" cy="1219200"/>
          </a:xfrm>
          <a:prstGeom prst="rect">
            <a:avLst/>
          </a:prstGeom>
        </p:spPr>
        <p:txBody>
          <a:bodyPr/>
          <a:lstStyle>
            <a:lvl1pPr marL="0" indent="0">
              <a:buNone/>
              <a:defRPr sz="2000" baseline="0">
                <a:solidFill>
                  <a:srgbClr val="0000CC"/>
                </a:solidFill>
              </a:defRPr>
            </a:lvl1pPr>
            <a:lvl2pPr>
              <a:buSzPct val="75000"/>
              <a:buFontTx/>
              <a:buBlip>
                <a:blip r:embed="rId3"/>
              </a:buBlip>
              <a:defRPr sz="2000"/>
            </a:lvl2pPr>
            <a:lvl3pPr>
              <a:buSzPct val="75000"/>
              <a:buFontTx/>
              <a:buBlip>
                <a:blip r:embed="rId4"/>
              </a:buBlip>
              <a:defRPr sz="1800"/>
            </a:lvl3pPr>
            <a:lvl4pPr>
              <a:buSzPct val="75000"/>
              <a:buFontTx/>
              <a:buBlip>
                <a:blip r:embed="rId5"/>
              </a:buBlip>
              <a:defRPr sz="1600"/>
            </a:lvl4pPr>
          </a:lstStyle>
          <a:p>
            <a:pPr lvl="0"/>
            <a:r>
              <a:rPr lang="en-US" smtClean="0"/>
              <a:t>Click to edit Master text styles</a:t>
            </a:r>
          </a:p>
        </p:txBody>
      </p:sp>
      <p:sp>
        <p:nvSpPr>
          <p:cNvPr id="12" name="Content Placeholder 2"/>
          <p:cNvSpPr>
            <a:spLocks noGrp="1"/>
          </p:cNvSpPr>
          <p:nvPr>
            <p:ph idx="10"/>
          </p:nvPr>
        </p:nvSpPr>
        <p:spPr>
          <a:xfrm>
            <a:off x="152400" y="2133600"/>
            <a:ext cx="8839200" cy="4389120"/>
          </a:xfrm>
          <a:prstGeom prst="rect">
            <a:avLst/>
          </a:prstGeom>
        </p:spPr>
        <p:txBody>
          <a:bodyPr/>
          <a:lstStyle>
            <a:lvl1pPr marL="342900" indent="-342900">
              <a:spcBef>
                <a:spcPts val="0"/>
              </a:spcBef>
              <a:buSzPct val="75000"/>
              <a:buFontTx/>
              <a:buBlip>
                <a:blip r:embed="rId4"/>
              </a:buBlip>
              <a:defRPr sz="2000"/>
            </a:lvl1pPr>
            <a:lvl2pPr marL="685800" indent="-342900">
              <a:spcBef>
                <a:spcPts val="0"/>
              </a:spcBef>
              <a:buSzPct val="75000"/>
              <a:buFontTx/>
              <a:buBlip>
                <a:blip r:embed="rId5"/>
              </a:buBlip>
              <a:defRPr sz="1800"/>
            </a:lvl2pPr>
            <a:lvl3pPr marL="1028700" indent="-342900">
              <a:spcBef>
                <a:spcPts val="0"/>
              </a:spcBef>
              <a:buClr>
                <a:srgbClr val="0000CC"/>
              </a:buClr>
              <a:buSzPct val="75000"/>
              <a:buFont typeface="Wingdings" pitchFamily="2" charset="2"/>
              <a:buChar char="q"/>
              <a:defRPr sz="16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3" name="Rectangle 12"/>
          <p:cNvSpPr>
            <a:spLocks noGrp="1" noChangeArrowheads="1"/>
          </p:cNvSpPr>
          <p:nvPr>
            <p:ph type="sldNum" sz="quarter" idx="11"/>
          </p:nvPr>
        </p:nvSpPr>
        <p:spPr bwMode="auto">
          <a:xfrm>
            <a:off x="8229600" y="6477000"/>
            <a:ext cx="762000" cy="304800"/>
          </a:xfrm>
          <a:ln>
            <a:miter lim="800000"/>
            <a:headEnd/>
            <a:tailEnd/>
          </a:ln>
        </p:spPr>
        <p:txBody>
          <a:bodyPr lIns="0" tIns="0" rIns="0" bIns="0" anchor="b"/>
          <a:lstStyle>
            <a:lvl1pPr algn="r">
              <a:defRPr sz="2000">
                <a:solidFill>
                  <a:schemeClr val="tx1"/>
                </a:solidFill>
              </a:defRPr>
            </a:lvl1pPr>
          </a:lstStyle>
          <a:p>
            <a:fld id="{128947F2-EF5D-4894-940B-072EB3539D9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270000" y="6594475"/>
            <a:ext cx="1397000" cy="228600"/>
          </a:xfrm>
          <a:prstGeom prst="rect">
            <a:avLst/>
          </a:prstGeom>
          <a:noFill/>
          <a:ln w="9525" algn="ctr">
            <a:noFill/>
            <a:miter lim="800000"/>
            <a:headEnd/>
            <a:tailEnd/>
          </a:ln>
          <a:effectLst/>
        </p:spPr>
        <p:txBody>
          <a:bodyPr wrap="none">
            <a:spAutoFit/>
          </a:bodyPr>
          <a:lstStyle/>
          <a:p>
            <a:pPr fontAlgn="auto">
              <a:spcBef>
                <a:spcPts val="0"/>
              </a:spcBef>
              <a:spcAft>
                <a:spcPts val="0"/>
              </a:spcAft>
              <a:defRPr/>
            </a:pPr>
            <a:r>
              <a:rPr lang="en-US" sz="900" b="1" dirty="0">
                <a:solidFill>
                  <a:schemeClr val="accent2"/>
                </a:solidFill>
                <a:latin typeface="+mn-lt"/>
                <a:cs typeface="+mn-cs"/>
              </a:rPr>
              <a:t>Company Confidential</a:t>
            </a:r>
          </a:p>
        </p:txBody>
      </p:sp>
      <p:sp>
        <p:nvSpPr>
          <p:cNvPr id="5" name="TextBox 4"/>
          <p:cNvSpPr txBox="1"/>
          <p:nvPr userDrawn="1"/>
        </p:nvSpPr>
        <p:spPr>
          <a:xfrm>
            <a:off x="3435350" y="6550025"/>
            <a:ext cx="2273300" cy="307975"/>
          </a:xfrm>
          <a:prstGeom prst="rect">
            <a:avLst/>
          </a:prstGeom>
          <a:noFill/>
        </p:spPr>
        <p:txBody>
          <a:bodyPr wrap="none">
            <a:spAutoFit/>
          </a:bodyPr>
          <a:lstStyle/>
          <a:p>
            <a:pPr fontAlgn="auto">
              <a:spcBef>
                <a:spcPts val="0"/>
              </a:spcBef>
              <a:spcAft>
                <a:spcPts val="0"/>
              </a:spcAft>
              <a:defRPr/>
            </a:pPr>
            <a:r>
              <a:rPr lang="en-US" sz="1400" b="1" dirty="0">
                <a:solidFill>
                  <a:srgbClr val="0000CC"/>
                </a:solidFill>
                <a:latin typeface="+mn-lt"/>
                <a:cs typeface="+mn-cs"/>
              </a:rPr>
              <a:t>Strategic Marketing Plan</a:t>
            </a:r>
          </a:p>
        </p:txBody>
      </p:sp>
      <p:sp>
        <p:nvSpPr>
          <p:cNvPr id="2" name="Title 1"/>
          <p:cNvSpPr>
            <a:spLocks noGrp="1"/>
          </p:cNvSpPr>
          <p:nvPr>
            <p:ph type="title"/>
          </p:nvPr>
        </p:nvSpPr>
        <p:spPr>
          <a:xfrm>
            <a:off x="1000125" y="228600"/>
            <a:ext cx="7143750" cy="9906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1190625" y="1828800"/>
            <a:ext cx="6762750" cy="4267200"/>
          </a:xfrm>
          <a:prstGeom prst="rect">
            <a:avLst/>
          </a:prstGeom>
        </p:spPr>
        <p:txBody>
          <a:bodyPr/>
          <a:lstStyle/>
          <a:p>
            <a:pPr lvl="0"/>
            <a:endParaRPr lang="en-US" noProof="0"/>
          </a:p>
        </p:txBody>
      </p:sp>
      <p:sp>
        <p:nvSpPr>
          <p:cNvPr id="6" name="Rectangle 5"/>
          <p:cNvSpPr>
            <a:spLocks noGrp="1" noChangeArrowheads="1"/>
          </p:cNvSpPr>
          <p:nvPr>
            <p:ph type="sldNum" sz="quarter" idx="10"/>
          </p:nvPr>
        </p:nvSpPr>
        <p:spPr/>
        <p:txBody>
          <a:bodyPr/>
          <a:lstStyle>
            <a:lvl1pPr>
              <a:defRPr/>
            </a:lvl1pPr>
          </a:lstStyle>
          <a:p>
            <a:fld id="{B885AD76-29D7-4C91-A071-CB0737CAD25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Slide Number Placeholder 8"/>
          <p:cNvSpPr>
            <a:spLocks noGrp="1" noChangeArrowheads="1"/>
          </p:cNvSpPr>
          <p:nvPr>
            <p:ph type="sldNum" sz="quarter" idx="4"/>
          </p:nvPr>
        </p:nvSpPr>
        <p:spPr>
          <a:xfrm>
            <a:off x="8382000" y="6324600"/>
            <a:ext cx="762000" cy="304800"/>
          </a:xfrm>
          <a:prstGeom prst="rect">
            <a:avLst/>
          </a:prstGeom>
        </p:spPr>
        <p:txBody>
          <a:bodyPr vert="horz" wrap="square" lIns="91440" tIns="45720" rIns="91440" bIns="45720" numCol="1" anchor="t" anchorCtr="0" compatLnSpc="1">
            <a:prstTxWarp prst="textNoShape">
              <a:avLst/>
            </a:prstTxWarp>
          </a:bodyPr>
          <a:lstStyle>
            <a:lvl1pPr>
              <a:defRPr sz="1800" b="1"/>
            </a:lvl1pPr>
          </a:lstStyle>
          <a:p>
            <a:fld id="{66EE6A4E-8A2D-4667-9B8A-D2D83153C84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88" r:id="rId1"/>
    <p:sldLayoutId id="2147483789"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ctrTitle" idx="4294967295"/>
          </p:nvPr>
        </p:nvSpPr>
        <p:spPr bwMode="auto">
          <a:xfrm>
            <a:off x="457200" y="2286000"/>
            <a:ext cx="7315200" cy="1676400"/>
          </a:xfrm>
          <a:prstGeom prst="rect">
            <a:avLst/>
          </a:prstGeom>
          <a:solidFill>
            <a:schemeClr val="bg1"/>
          </a:solidFill>
          <a:ln>
            <a:miter lim="800000"/>
            <a:headEnd/>
            <a:tailEnd/>
          </a:ln>
        </p:spPr>
        <p:txBody>
          <a:bodyPr anchor="ctr"/>
          <a:lstStyle/>
          <a:p>
            <a:pPr algn="l" eaLnBrk="1" hangingPunct="1"/>
            <a:r>
              <a:rPr lang="en-US" sz="3800" b="1" smtClean="0">
                <a:solidFill>
                  <a:srgbClr val="0D006C"/>
                </a:solidFill>
                <a:latin typeface="Arial" pitchFamily="34" charset="0"/>
              </a:rPr>
              <a:t>Strategic Marketing Plan: Suggested Charts</a:t>
            </a:r>
          </a:p>
        </p:txBody>
      </p:sp>
      <p:sp>
        <p:nvSpPr>
          <p:cNvPr id="14339" name="Subtitle 4"/>
          <p:cNvSpPr>
            <a:spLocks noGrp="1"/>
          </p:cNvSpPr>
          <p:nvPr>
            <p:ph type="subTitle"/>
          </p:nvPr>
        </p:nvSpPr>
        <p:spPr>
          <a:xfrm>
            <a:off x="1143000" y="6019800"/>
            <a:ext cx="7207250" cy="914400"/>
          </a:xfrm>
          <a:noFill/>
        </p:spPr>
        <p:txBody>
          <a:bodyPr lIns="91440" tIns="45720" rIns="91440" bIns="45720" anchor="t"/>
          <a:lstStyle/>
          <a:p>
            <a:pPr marL="342900" indent="-342900" eaLnBrk="1" hangingPunct="1">
              <a:buFont typeface="Arial" pitchFamily="34" charset="0"/>
              <a:buNone/>
            </a:pPr>
            <a:r>
              <a:rPr lang="en-US" sz="1800" smtClean="0">
                <a:solidFill>
                  <a:schemeClr val="tx1"/>
                </a:solidFill>
                <a:latin typeface="Arial" pitchFamily="34" charset="0"/>
              </a:rPr>
              <a:t>Support for Building a Strategic Marketing Plan</a:t>
            </a:r>
          </a:p>
        </p:txBody>
      </p:sp>
      <p:sp>
        <p:nvSpPr>
          <p:cNvPr id="14344" name="Text Box 9"/>
          <p:cNvSpPr txBox="1">
            <a:spLocks noChangeArrowheads="1"/>
          </p:cNvSpPr>
          <p:nvPr/>
        </p:nvSpPr>
        <p:spPr bwMode="auto">
          <a:xfrm>
            <a:off x="304800" y="4270375"/>
            <a:ext cx="8382000" cy="156210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Note: This deck presents an alternative for a compact presentation of your strategy.  Six of the charts are considered “required.” The rest might be replaced to cover the same material with charts of your own format. </a:t>
            </a:r>
          </a:p>
        </p:txBody>
      </p:sp>
      <p:pic>
        <p:nvPicPr>
          <p:cNvPr id="14346" name="Picture 10" descr="ISBMlogoCorne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 y="838200"/>
            <a:ext cx="1800225" cy="1360488"/>
          </a:xfrm>
          <a:prstGeom prst="rect">
            <a:avLst/>
          </a:prstGeom>
          <a:noFill/>
        </p:spPr>
      </p:pic>
      <p:sp>
        <p:nvSpPr>
          <p:cNvPr id="14347" name="Text Box 4"/>
          <p:cNvSpPr txBox="1">
            <a:spLocks noChangeArrowheads="1"/>
          </p:cNvSpPr>
          <p:nvPr/>
        </p:nvSpPr>
        <p:spPr bwMode="auto">
          <a:xfrm>
            <a:off x="854075" y="222250"/>
            <a:ext cx="6269038" cy="457200"/>
          </a:xfrm>
          <a:prstGeom prst="rect">
            <a:avLst/>
          </a:prstGeom>
          <a:noFill/>
          <a:ln w="9525">
            <a:noFill/>
            <a:miter lim="800000"/>
            <a:headEnd/>
            <a:tailEnd/>
          </a:ln>
        </p:spPr>
        <p:txBody>
          <a:bodyPr>
            <a:spAutoFit/>
          </a:bodyPr>
          <a:lstStyle/>
          <a:p>
            <a:pPr>
              <a:spcBef>
                <a:spcPct val="50000"/>
              </a:spcBef>
            </a:pPr>
            <a:r>
              <a:rPr lang="en-US" sz="2400" b="1">
                <a:solidFill>
                  <a:schemeClr val="bg1"/>
                </a:solidFill>
              </a:rPr>
              <a:t>ISBM B-to-B Marketing Overview</a:t>
            </a:r>
          </a:p>
        </p:txBody>
      </p:sp>
      <p:sp>
        <p:nvSpPr>
          <p:cNvPr id="14348"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F29CD176-D9BE-4676-BD2C-B4AE25E40C30}" type="slidenum">
              <a:rPr lang="en-US" b="1">
                <a:solidFill>
                  <a:srgbClr val="0A0058"/>
                </a:solidFill>
              </a:rPr>
              <a:pPr algn="r"/>
              <a:t>1</a:t>
            </a:fld>
            <a:endParaRPr lang="en-US" sz="1200">
              <a:solidFill>
                <a:srgbClr val="0000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1"/>
          </p:nvPr>
        </p:nvSpPr>
        <p:spPr>
          <a:xfrm>
            <a:off x="8229600" y="6321425"/>
            <a:ext cx="762000" cy="304800"/>
          </a:xfrm>
        </p:spPr>
        <p:txBody>
          <a:bodyPr/>
          <a:lstStyle/>
          <a:p>
            <a:pPr>
              <a:defRPr/>
            </a:pPr>
            <a:fld id="{C7A8F6FE-2FC0-447E-AD83-CC244BDF2BFC}" type="slidenum">
              <a:rPr lang="en-US" sz="1200">
                <a:solidFill>
                  <a:srgbClr val="0000CC"/>
                </a:solidFill>
                <a:latin typeface="+mn-lt"/>
                <a:cs typeface="+mn-cs"/>
              </a:rPr>
              <a:pPr>
                <a:defRPr/>
              </a:pPr>
              <a:t>10</a:t>
            </a:fld>
            <a:endParaRPr lang="en-US" sz="1200">
              <a:solidFill>
                <a:srgbClr val="0000CC"/>
              </a:solidFill>
              <a:latin typeface="+mn-lt"/>
              <a:cs typeface="+mn-cs"/>
            </a:endParaRPr>
          </a:p>
        </p:txBody>
      </p:sp>
      <p:sp>
        <p:nvSpPr>
          <p:cNvPr id="20483" name="Title 2"/>
          <p:cNvSpPr>
            <a:spLocks noGrp="1"/>
          </p:cNvSpPr>
          <p:nvPr>
            <p:ph type="title"/>
          </p:nvPr>
        </p:nvSpPr>
        <p:spPr>
          <a:xfrm>
            <a:off x="152400" y="30163"/>
            <a:ext cx="8839200" cy="731837"/>
          </a:xfrm>
          <a:noFill/>
        </p:spPr>
        <p:txBody>
          <a:bodyPr/>
          <a:lstStyle/>
          <a:p>
            <a:pPr eaLnBrk="1" hangingPunct="1"/>
            <a:r>
              <a:rPr lang="en-US" smtClean="0">
                <a:latin typeface="Arial" pitchFamily="34" charset="0"/>
              </a:rPr>
              <a:t>1.3 Company and Competitive Analysis</a:t>
            </a:r>
          </a:p>
        </p:txBody>
      </p:sp>
      <p:sp>
        <p:nvSpPr>
          <p:cNvPr id="20484"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800" smtClean="0">
                <a:solidFill>
                  <a:srgbClr val="0D006C"/>
                </a:solidFill>
                <a:latin typeface="Arial" pitchFamily="34" charset="0"/>
              </a:rPr>
              <a:t>The table below should be a summary of a more comprehensive worksheet analysis of each competitor and your own company on critical factors defining the competitive situation in your market.  The table below highlights metrics; the one on the next page highlights other factors.</a:t>
            </a:r>
          </a:p>
          <a:p>
            <a:pPr eaLnBrk="1" hangingPunct="1"/>
            <a:endParaRPr lang="en-US" sz="1800" smtClean="0">
              <a:solidFill>
                <a:srgbClr val="0D006C"/>
              </a:solidFill>
              <a:latin typeface="Arial" pitchFamily="34" charset="0"/>
            </a:endParaRPr>
          </a:p>
        </p:txBody>
      </p:sp>
      <p:graphicFrame>
        <p:nvGraphicFramePr>
          <p:cNvPr id="6" name="Group 5"/>
          <p:cNvGraphicFramePr>
            <a:graphicFrameLocks noGrp="1"/>
          </p:cNvGraphicFramePr>
          <p:nvPr/>
        </p:nvGraphicFramePr>
        <p:xfrm>
          <a:off x="225425" y="2465388"/>
          <a:ext cx="8572500" cy="3858261"/>
        </p:xfrm>
        <a:graphic>
          <a:graphicData uri="http://schemas.openxmlformats.org/drawingml/2006/table">
            <a:tbl>
              <a:tblPr/>
              <a:tblGrid>
                <a:gridCol w="1403350"/>
                <a:gridCol w="1143000"/>
                <a:gridCol w="952500"/>
                <a:gridCol w="1017588"/>
                <a:gridCol w="954087"/>
                <a:gridCol w="954088"/>
                <a:gridCol w="1058862"/>
                <a:gridCol w="1089025"/>
              </a:tblGrid>
              <a:tr h="274638">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Revenue ($MM)</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$348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$330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$90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 Growth     year over 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9%</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Market Share %</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13%</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613">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EBITDA ($MM)</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$72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$16.5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$10.8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1350">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R&amp;D Spend (MM) /  % Revenue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 Profit per Employee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$77K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$50K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$51K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$20K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$35K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$50K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$70K</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Key Strategy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Highly engineered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niche infrastructure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solutions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Int’l expansion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500" b="0" i="0" u="none" strike="noStrike" cap="none" normalizeH="0" baseline="0" smtClean="0">
                        <a:ln>
                          <a:noFill/>
                        </a:ln>
                        <a:solidFill>
                          <a:schemeClr val="tx1"/>
                        </a:solidFill>
                        <a:effectLst/>
                        <a:latin typeface="Arial" charset="0"/>
                        <a:cs typeface="Arial"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Complete Product Offering</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Natural Gas Infrastructure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Meas &amp; Control Systems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Growth by Acquisition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Grow Market Share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W/WW</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’07 Acquisitions</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Escor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Decision Mgmt Int’l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Mercury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Coronis Systems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Turblex</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69" name="Rectangle 101"/>
          <p:cNvSpPr>
            <a:spLocks noChangeArrowheads="1"/>
          </p:cNvSpPr>
          <p:nvPr/>
        </p:nvSpPr>
        <p:spPr bwMode="auto">
          <a:xfrm>
            <a:off x="2819400" y="2155825"/>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1</a:t>
            </a:r>
          </a:p>
        </p:txBody>
      </p:sp>
      <p:sp>
        <p:nvSpPr>
          <p:cNvPr id="20570" name="Rectangle 102"/>
          <p:cNvSpPr>
            <a:spLocks noChangeArrowheads="1"/>
          </p:cNvSpPr>
          <p:nvPr/>
        </p:nvSpPr>
        <p:spPr bwMode="auto">
          <a:xfrm>
            <a:off x="3829050" y="2155825"/>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2</a:t>
            </a:r>
          </a:p>
        </p:txBody>
      </p:sp>
      <p:sp>
        <p:nvSpPr>
          <p:cNvPr id="20571" name="Rectangle 103"/>
          <p:cNvSpPr>
            <a:spLocks noChangeArrowheads="1"/>
          </p:cNvSpPr>
          <p:nvPr/>
        </p:nvSpPr>
        <p:spPr bwMode="auto">
          <a:xfrm>
            <a:off x="4810125" y="2146300"/>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3</a:t>
            </a:r>
          </a:p>
        </p:txBody>
      </p:sp>
      <p:sp>
        <p:nvSpPr>
          <p:cNvPr id="20572" name="Rectangle 104"/>
          <p:cNvSpPr>
            <a:spLocks noChangeArrowheads="1"/>
          </p:cNvSpPr>
          <p:nvPr/>
        </p:nvSpPr>
        <p:spPr bwMode="auto">
          <a:xfrm>
            <a:off x="5819775" y="2146300"/>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4</a:t>
            </a:r>
          </a:p>
        </p:txBody>
      </p:sp>
      <p:sp>
        <p:nvSpPr>
          <p:cNvPr id="20573" name="Rectangle 105"/>
          <p:cNvSpPr>
            <a:spLocks noChangeArrowheads="1"/>
          </p:cNvSpPr>
          <p:nvPr/>
        </p:nvSpPr>
        <p:spPr bwMode="auto">
          <a:xfrm>
            <a:off x="6810375" y="2165350"/>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5</a:t>
            </a:r>
          </a:p>
        </p:txBody>
      </p:sp>
      <p:sp>
        <p:nvSpPr>
          <p:cNvPr id="20574" name="Rectangle 106"/>
          <p:cNvSpPr>
            <a:spLocks noChangeArrowheads="1"/>
          </p:cNvSpPr>
          <p:nvPr/>
        </p:nvSpPr>
        <p:spPr bwMode="auto">
          <a:xfrm>
            <a:off x="7820025" y="2165350"/>
            <a:ext cx="857250" cy="200025"/>
          </a:xfrm>
          <a:prstGeom prst="rect">
            <a:avLst/>
          </a:prstGeom>
          <a:solidFill>
            <a:schemeClr val="accent1"/>
          </a:solidFill>
          <a:ln w="9525" algn="ctr">
            <a:noFill/>
            <a:miter lim="800000"/>
            <a:headEnd/>
            <a:tailEnd/>
          </a:ln>
        </p:spPr>
        <p:txBody>
          <a:bodyPr wrap="none" anchor="ctr"/>
          <a:lstStyle/>
          <a:p>
            <a:r>
              <a:rPr lang="en-US" sz="1600" b="1">
                <a:solidFill>
                  <a:schemeClr val="bg1"/>
                </a:solidFill>
              </a:rPr>
              <a:t>Comp 6</a:t>
            </a:r>
          </a:p>
        </p:txBody>
      </p:sp>
      <p:sp>
        <p:nvSpPr>
          <p:cNvPr id="20576" name="Text Box 96"/>
          <p:cNvSpPr txBox="1">
            <a:spLocks noChangeArrowheads="1"/>
          </p:cNvSpPr>
          <p:nvPr/>
        </p:nvSpPr>
        <p:spPr bwMode="auto">
          <a:xfrm>
            <a:off x="1676400" y="2128838"/>
            <a:ext cx="1042988" cy="314325"/>
          </a:xfrm>
          <a:prstGeom prst="rect">
            <a:avLst/>
          </a:prstGeom>
          <a:solidFill>
            <a:schemeClr val="accent1"/>
          </a:solidFill>
          <a:ln w="9525">
            <a:solidFill>
              <a:schemeClr val="accent1"/>
            </a:solidFill>
            <a:miter lim="800000"/>
            <a:headEnd/>
            <a:tailEnd/>
          </a:ln>
          <a:effectLst/>
        </p:spPr>
        <p:txBody>
          <a:bodyPr>
            <a:spAutoFit/>
          </a:bodyPr>
          <a:lstStyle/>
          <a:p>
            <a:pPr>
              <a:spcBef>
                <a:spcPct val="50000"/>
              </a:spcBef>
            </a:pPr>
            <a:r>
              <a:rPr lang="en-US" sz="1400" b="1">
                <a:solidFill>
                  <a:schemeClr val="bg1"/>
                </a:solidFill>
              </a:rPr>
              <a:t>Our Firm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1.4 Value Chain Analysis</a:t>
            </a:r>
          </a:p>
        </p:txBody>
      </p:sp>
      <p:sp>
        <p:nvSpPr>
          <p:cNvPr id="21507" name="Content Placeholder 6"/>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solidFill>
                  <a:srgbClr val="0D006C"/>
                </a:solidFill>
                <a:latin typeface="Arial" pitchFamily="34" charset="0"/>
              </a:rPr>
              <a:t>The purpose of this chart is to identify key players in the value chain and estimate the value contribution of each.  The chart can also display the % of your revenue from each channel partner.  The value chain also provides a good vehicle for analyzing distribution and price opportunities and threats.</a:t>
            </a:r>
          </a:p>
        </p:txBody>
      </p:sp>
      <p:sp>
        <p:nvSpPr>
          <p:cNvPr id="20482" name="Slide Number Placeholder 4"/>
          <p:cNvSpPr>
            <a:spLocks noGrp="1"/>
          </p:cNvSpPr>
          <p:nvPr>
            <p:ph type="sldNum" sz="quarter" idx="11"/>
          </p:nvPr>
        </p:nvSpPr>
        <p:spPr/>
        <p:txBody>
          <a:bodyPr/>
          <a:lstStyle/>
          <a:p>
            <a:pPr>
              <a:defRPr/>
            </a:pPr>
            <a:fld id="{54DF51DA-284A-4FBA-8BB6-42AF15F5938F}" type="slidenum">
              <a:rPr lang="en-US" sz="1200">
                <a:solidFill>
                  <a:srgbClr val="0000CC"/>
                </a:solidFill>
                <a:latin typeface="+mn-lt"/>
                <a:cs typeface="+mn-cs"/>
              </a:rPr>
              <a:pPr>
                <a:defRPr/>
              </a:pPr>
              <a:t>11</a:t>
            </a:fld>
            <a:endParaRPr lang="en-US" sz="1200">
              <a:solidFill>
                <a:srgbClr val="0000CC"/>
              </a:solidFill>
              <a:latin typeface="+mn-lt"/>
              <a:cs typeface="+mn-cs"/>
            </a:endParaRPr>
          </a:p>
        </p:txBody>
      </p:sp>
      <p:sp>
        <p:nvSpPr>
          <p:cNvPr id="21509" name="Line 4"/>
          <p:cNvSpPr>
            <a:spLocks noChangeShapeType="1"/>
          </p:cNvSpPr>
          <p:nvPr/>
        </p:nvSpPr>
        <p:spPr bwMode="auto">
          <a:xfrm flipH="1" flipV="1">
            <a:off x="942975" y="3848100"/>
            <a:ext cx="0" cy="1311275"/>
          </a:xfrm>
          <a:prstGeom prst="line">
            <a:avLst/>
          </a:prstGeom>
          <a:noFill/>
          <a:ln w="76200">
            <a:solidFill>
              <a:schemeClr val="tx1"/>
            </a:solidFill>
            <a:round/>
            <a:headEnd/>
            <a:tailEnd type="triangle" w="med" len="med"/>
          </a:ln>
        </p:spPr>
        <p:txBody>
          <a:bodyPr wrap="none" anchor="ctr"/>
          <a:lstStyle/>
          <a:p>
            <a:endParaRPr lang="en-US"/>
          </a:p>
        </p:txBody>
      </p:sp>
      <p:sp>
        <p:nvSpPr>
          <p:cNvPr id="21510" name="Line 5"/>
          <p:cNvSpPr>
            <a:spLocks noChangeShapeType="1"/>
          </p:cNvSpPr>
          <p:nvPr/>
        </p:nvSpPr>
        <p:spPr bwMode="auto">
          <a:xfrm flipH="1" flipV="1">
            <a:off x="2360613" y="3848100"/>
            <a:ext cx="0" cy="414338"/>
          </a:xfrm>
          <a:prstGeom prst="line">
            <a:avLst/>
          </a:prstGeom>
          <a:noFill/>
          <a:ln w="76200">
            <a:solidFill>
              <a:schemeClr val="tx1"/>
            </a:solidFill>
            <a:round/>
            <a:headEnd/>
            <a:tailEnd type="triangle" w="med" len="med"/>
          </a:ln>
        </p:spPr>
        <p:txBody>
          <a:bodyPr wrap="none" anchor="ctr"/>
          <a:lstStyle/>
          <a:p>
            <a:endParaRPr lang="en-US"/>
          </a:p>
        </p:txBody>
      </p:sp>
      <p:sp>
        <p:nvSpPr>
          <p:cNvPr id="21511" name="Rectangle 6"/>
          <p:cNvSpPr>
            <a:spLocks noChangeArrowheads="1"/>
          </p:cNvSpPr>
          <p:nvPr/>
        </p:nvSpPr>
        <p:spPr bwMode="auto">
          <a:xfrm>
            <a:off x="269875" y="2295525"/>
            <a:ext cx="1568450" cy="242888"/>
          </a:xfrm>
          <a:prstGeom prst="rect">
            <a:avLst/>
          </a:prstGeom>
          <a:solidFill>
            <a:srgbClr val="DEE6FE"/>
          </a:solidFill>
          <a:ln w="9525" algn="ctr">
            <a:solidFill>
              <a:schemeClr val="tx1"/>
            </a:solidFill>
            <a:miter lim="800000"/>
            <a:headEnd/>
            <a:tailEnd/>
          </a:ln>
        </p:spPr>
        <p:txBody>
          <a:bodyPr anchor="ctr"/>
          <a:lstStyle/>
          <a:p>
            <a:pPr eaLnBrk="0" hangingPunct="0"/>
            <a:r>
              <a:rPr lang="en-US" sz="1400" b="1">
                <a:solidFill>
                  <a:schemeClr val="tx1"/>
                </a:solidFill>
              </a:rPr>
              <a:t>End User Seg 1</a:t>
            </a:r>
          </a:p>
        </p:txBody>
      </p:sp>
      <p:sp>
        <p:nvSpPr>
          <p:cNvPr id="21512" name="Rectangle 7"/>
          <p:cNvSpPr>
            <a:spLocks noChangeArrowheads="1"/>
          </p:cNvSpPr>
          <p:nvPr/>
        </p:nvSpPr>
        <p:spPr bwMode="auto">
          <a:xfrm>
            <a:off x="269875" y="5257800"/>
            <a:ext cx="5597525" cy="228600"/>
          </a:xfrm>
          <a:prstGeom prst="rect">
            <a:avLst/>
          </a:prstGeom>
          <a:solidFill>
            <a:srgbClr val="4157AD"/>
          </a:solidFill>
          <a:ln w="9525" algn="ctr">
            <a:solidFill>
              <a:schemeClr val="tx1"/>
            </a:solidFill>
            <a:miter lim="800000"/>
            <a:headEnd/>
            <a:tailEnd/>
          </a:ln>
        </p:spPr>
        <p:txBody>
          <a:bodyPr anchor="ctr"/>
          <a:lstStyle/>
          <a:p>
            <a:pPr algn="ctr" eaLnBrk="0" hangingPunct="0"/>
            <a:r>
              <a:rPr lang="en-US" sz="1400" b="1">
                <a:solidFill>
                  <a:schemeClr val="bg1"/>
                </a:solidFill>
              </a:rPr>
              <a:t>Company (45 in Sales &amp; 5 in Mktg)</a:t>
            </a:r>
          </a:p>
        </p:txBody>
      </p:sp>
      <p:sp>
        <p:nvSpPr>
          <p:cNvPr id="21513" name="Rectangle 8"/>
          <p:cNvSpPr>
            <a:spLocks noChangeArrowheads="1"/>
          </p:cNvSpPr>
          <p:nvPr/>
        </p:nvSpPr>
        <p:spPr bwMode="auto">
          <a:xfrm>
            <a:off x="1987550" y="2295525"/>
            <a:ext cx="1693863" cy="242888"/>
          </a:xfrm>
          <a:prstGeom prst="rect">
            <a:avLst/>
          </a:prstGeom>
          <a:solidFill>
            <a:srgbClr val="DEE6FE"/>
          </a:solidFill>
          <a:ln w="9525" algn="ctr">
            <a:solidFill>
              <a:schemeClr val="tx1"/>
            </a:solidFill>
            <a:miter lim="800000"/>
            <a:headEnd/>
            <a:tailEnd/>
          </a:ln>
        </p:spPr>
        <p:txBody>
          <a:bodyPr anchor="ctr"/>
          <a:lstStyle/>
          <a:p>
            <a:pPr eaLnBrk="0" hangingPunct="0"/>
            <a:r>
              <a:rPr lang="en-US" sz="1400" b="1">
                <a:solidFill>
                  <a:schemeClr val="tx1"/>
                </a:solidFill>
              </a:rPr>
              <a:t>End User Seg 2</a:t>
            </a:r>
          </a:p>
        </p:txBody>
      </p:sp>
      <p:sp>
        <p:nvSpPr>
          <p:cNvPr id="21514" name="Rectangle 9"/>
          <p:cNvSpPr>
            <a:spLocks noChangeArrowheads="1"/>
          </p:cNvSpPr>
          <p:nvPr/>
        </p:nvSpPr>
        <p:spPr bwMode="auto">
          <a:xfrm>
            <a:off x="3854450" y="2295525"/>
            <a:ext cx="2008188" cy="242888"/>
          </a:xfrm>
          <a:prstGeom prst="rect">
            <a:avLst/>
          </a:prstGeom>
          <a:solidFill>
            <a:srgbClr val="DEE6FE"/>
          </a:solidFill>
          <a:ln w="9525" algn="ctr">
            <a:solidFill>
              <a:schemeClr val="tx1"/>
            </a:solidFill>
            <a:miter lim="800000"/>
            <a:headEnd/>
            <a:tailEnd/>
          </a:ln>
        </p:spPr>
        <p:txBody>
          <a:bodyPr anchor="ctr"/>
          <a:lstStyle/>
          <a:p>
            <a:pPr eaLnBrk="0" hangingPunct="0"/>
            <a:r>
              <a:rPr lang="en-US" sz="1400" b="1">
                <a:solidFill>
                  <a:schemeClr val="tx1"/>
                </a:solidFill>
              </a:rPr>
              <a:t>End User Seg 3</a:t>
            </a:r>
          </a:p>
        </p:txBody>
      </p:sp>
      <p:sp>
        <p:nvSpPr>
          <p:cNvPr id="21515" name="Rectangle 10"/>
          <p:cNvSpPr>
            <a:spLocks noChangeArrowheads="1"/>
          </p:cNvSpPr>
          <p:nvPr/>
        </p:nvSpPr>
        <p:spPr bwMode="auto">
          <a:xfrm>
            <a:off x="341313" y="3427413"/>
            <a:ext cx="1568450" cy="388937"/>
          </a:xfrm>
          <a:prstGeom prst="rect">
            <a:avLst/>
          </a:prstGeom>
          <a:solidFill>
            <a:srgbClr val="C0C0C0"/>
          </a:solidFill>
          <a:ln w="9525" algn="ctr">
            <a:solidFill>
              <a:schemeClr val="tx1"/>
            </a:solidFill>
            <a:miter lim="800000"/>
            <a:headEnd/>
            <a:tailEnd/>
          </a:ln>
        </p:spPr>
        <p:txBody>
          <a:bodyPr anchor="ctr"/>
          <a:lstStyle/>
          <a:p>
            <a:pPr eaLnBrk="0" hangingPunct="0">
              <a:lnSpc>
                <a:spcPct val="90000"/>
              </a:lnSpc>
            </a:pPr>
            <a:r>
              <a:rPr lang="en-US" sz="900" b="1">
                <a:solidFill>
                  <a:schemeClr val="tx1"/>
                </a:solidFill>
              </a:rPr>
              <a:t>Channel C</a:t>
            </a:r>
          </a:p>
          <a:p>
            <a:pPr eaLnBrk="0" hangingPunct="0">
              <a:lnSpc>
                <a:spcPct val="90000"/>
              </a:lnSpc>
            </a:pPr>
            <a:r>
              <a:rPr lang="en-US" sz="900" b="1">
                <a:solidFill>
                  <a:schemeClr val="tx1"/>
                </a:solidFill>
              </a:rPr>
              <a:t>(Comp A, B, C)</a:t>
            </a:r>
          </a:p>
          <a:p>
            <a:pPr eaLnBrk="0" hangingPunct="0">
              <a:lnSpc>
                <a:spcPct val="90000"/>
              </a:lnSpc>
            </a:pPr>
            <a:r>
              <a:rPr lang="en-US" sz="900" b="1">
                <a:solidFill>
                  <a:schemeClr val="tx1"/>
                </a:solidFill>
              </a:rPr>
              <a:t>(300/10)</a:t>
            </a:r>
          </a:p>
        </p:txBody>
      </p:sp>
      <p:sp>
        <p:nvSpPr>
          <p:cNvPr id="21516" name="Rectangle 11"/>
          <p:cNvSpPr>
            <a:spLocks noChangeArrowheads="1"/>
          </p:cNvSpPr>
          <p:nvPr/>
        </p:nvSpPr>
        <p:spPr bwMode="auto">
          <a:xfrm>
            <a:off x="2282825" y="3452813"/>
            <a:ext cx="2392363" cy="387350"/>
          </a:xfrm>
          <a:prstGeom prst="rect">
            <a:avLst/>
          </a:prstGeom>
          <a:solidFill>
            <a:srgbClr val="C0C0C0"/>
          </a:solidFill>
          <a:ln w="9525" algn="ctr">
            <a:solidFill>
              <a:schemeClr val="tx1"/>
            </a:solidFill>
            <a:miter lim="800000"/>
            <a:headEnd/>
            <a:tailEnd/>
          </a:ln>
        </p:spPr>
        <p:txBody>
          <a:bodyPr anchor="ctr"/>
          <a:lstStyle/>
          <a:p>
            <a:pPr eaLnBrk="0" hangingPunct="0">
              <a:lnSpc>
                <a:spcPct val="90000"/>
              </a:lnSpc>
            </a:pPr>
            <a:r>
              <a:rPr lang="en-US" sz="900" b="1">
                <a:solidFill>
                  <a:schemeClr val="tx1"/>
                </a:solidFill>
              </a:rPr>
              <a:t>Channel A/B 1</a:t>
            </a:r>
          </a:p>
          <a:p>
            <a:pPr eaLnBrk="0" hangingPunct="0">
              <a:lnSpc>
                <a:spcPct val="90000"/>
              </a:lnSpc>
            </a:pPr>
            <a:r>
              <a:rPr lang="en-US" sz="900" b="1">
                <a:solidFill>
                  <a:schemeClr val="tx1"/>
                </a:solidFill>
              </a:rPr>
              <a:t>(Comp A, B, C)</a:t>
            </a:r>
          </a:p>
          <a:p>
            <a:pPr eaLnBrk="0" hangingPunct="0">
              <a:lnSpc>
                <a:spcPct val="90000"/>
              </a:lnSpc>
            </a:pPr>
            <a:r>
              <a:rPr lang="en-US" sz="900" b="1">
                <a:solidFill>
                  <a:schemeClr val="tx1"/>
                </a:solidFill>
              </a:rPr>
              <a:t>(200/15)</a:t>
            </a:r>
          </a:p>
        </p:txBody>
      </p:sp>
      <p:sp>
        <p:nvSpPr>
          <p:cNvPr id="21517" name="Rectangle 12"/>
          <p:cNvSpPr>
            <a:spLocks noChangeArrowheads="1"/>
          </p:cNvSpPr>
          <p:nvPr/>
        </p:nvSpPr>
        <p:spPr bwMode="auto">
          <a:xfrm>
            <a:off x="1614488" y="4310063"/>
            <a:ext cx="1666875" cy="411162"/>
          </a:xfrm>
          <a:prstGeom prst="rect">
            <a:avLst/>
          </a:prstGeom>
          <a:solidFill>
            <a:schemeClr val="accent1"/>
          </a:solidFill>
          <a:ln w="9525" algn="ctr">
            <a:solidFill>
              <a:schemeClr val="tx1"/>
            </a:solidFill>
            <a:miter lim="800000"/>
            <a:headEnd/>
            <a:tailEnd/>
          </a:ln>
        </p:spPr>
        <p:txBody>
          <a:bodyPr anchor="ctr"/>
          <a:lstStyle/>
          <a:p>
            <a:pPr eaLnBrk="0" hangingPunct="0"/>
            <a:r>
              <a:rPr lang="en-US" sz="900" b="1">
                <a:solidFill>
                  <a:schemeClr val="bg1"/>
                </a:solidFill>
              </a:rPr>
              <a:t>Channel A</a:t>
            </a:r>
          </a:p>
          <a:p>
            <a:pPr eaLnBrk="0" hangingPunct="0"/>
            <a:r>
              <a:rPr lang="en-US" sz="900" b="1">
                <a:solidFill>
                  <a:schemeClr val="bg1"/>
                </a:solidFill>
              </a:rPr>
              <a:t>(Company A, B, C)</a:t>
            </a:r>
          </a:p>
          <a:p>
            <a:pPr eaLnBrk="0" hangingPunct="0"/>
            <a:r>
              <a:rPr lang="en-US" sz="900" b="1">
                <a:solidFill>
                  <a:schemeClr val="bg1"/>
                </a:solidFill>
              </a:rPr>
              <a:t>(50/3)</a:t>
            </a:r>
          </a:p>
        </p:txBody>
      </p:sp>
      <p:sp>
        <p:nvSpPr>
          <p:cNvPr id="21518" name="Rectangle 13"/>
          <p:cNvSpPr>
            <a:spLocks noChangeArrowheads="1"/>
          </p:cNvSpPr>
          <p:nvPr/>
        </p:nvSpPr>
        <p:spPr bwMode="auto">
          <a:xfrm>
            <a:off x="3622675" y="4310063"/>
            <a:ext cx="1568450" cy="411162"/>
          </a:xfrm>
          <a:prstGeom prst="rect">
            <a:avLst/>
          </a:prstGeom>
          <a:solidFill>
            <a:schemeClr val="accent1"/>
          </a:solidFill>
          <a:ln w="9525" algn="ctr">
            <a:solidFill>
              <a:schemeClr val="tx1"/>
            </a:solidFill>
            <a:miter lim="800000"/>
            <a:headEnd/>
            <a:tailEnd/>
          </a:ln>
        </p:spPr>
        <p:txBody>
          <a:bodyPr anchor="ctr"/>
          <a:lstStyle/>
          <a:p>
            <a:pPr eaLnBrk="0" hangingPunct="0"/>
            <a:r>
              <a:rPr lang="en-US" sz="900" b="1">
                <a:solidFill>
                  <a:schemeClr val="bg1"/>
                </a:solidFill>
              </a:rPr>
              <a:t>Channel B</a:t>
            </a:r>
          </a:p>
          <a:p>
            <a:pPr eaLnBrk="0" hangingPunct="0"/>
            <a:r>
              <a:rPr lang="en-US" sz="900" b="1">
                <a:solidFill>
                  <a:schemeClr val="bg1"/>
                </a:solidFill>
              </a:rPr>
              <a:t>(XYZ Corp, etc.)</a:t>
            </a:r>
          </a:p>
          <a:p>
            <a:pPr eaLnBrk="0" hangingPunct="0"/>
            <a:r>
              <a:rPr lang="en-US" sz="900" b="1">
                <a:solidFill>
                  <a:schemeClr val="bg1"/>
                </a:solidFill>
              </a:rPr>
              <a:t>(145/5)</a:t>
            </a:r>
          </a:p>
        </p:txBody>
      </p:sp>
      <p:sp>
        <p:nvSpPr>
          <p:cNvPr id="21519" name="Line 14"/>
          <p:cNvSpPr>
            <a:spLocks noChangeShapeType="1"/>
          </p:cNvSpPr>
          <p:nvPr/>
        </p:nvSpPr>
        <p:spPr bwMode="auto">
          <a:xfrm flipV="1">
            <a:off x="1390650" y="2684463"/>
            <a:ext cx="820738" cy="677862"/>
          </a:xfrm>
          <a:prstGeom prst="line">
            <a:avLst/>
          </a:prstGeom>
          <a:noFill/>
          <a:ln w="76200">
            <a:solidFill>
              <a:schemeClr val="tx1"/>
            </a:solidFill>
            <a:prstDash val="sysDot"/>
            <a:round/>
            <a:headEnd/>
            <a:tailEnd type="triangle" w="med" len="med"/>
          </a:ln>
        </p:spPr>
        <p:txBody>
          <a:bodyPr wrap="none" anchor="ctr"/>
          <a:lstStyle/>
          <a:p>
            <a:endParaRPr lang="en-US"/>
          </a:p>
        </p:txBody>
      </p:sp>
      <p:sp>
        <p:nvSpPr>
          <p:cNvPr id="21520" name="Line 15"/>
          <p:cNvSpPr>
            <a:spLocks noChangeShapeType="1"/>
          </p:cNvSpPr>
          <p:nvPr/>
        </p:nvSpPr>
        <p:spPr bwMode="auto">
          <a:xfrm flipH="1" flipV="1">
            <a:off x="4376738" y="3848100"/>
            <a:ext cx="0" cy="414338"/>
          </a:xfrm>
          <a:prstGeom prst="line">
            <a:avLst/>
          </a:prstGeom>
          <a:noFill/>
          <a:ln w="76200">
            <a:solidFill>
              <a:schemeClr val="tx1"/>
            </a:solidFill>
            <a:round/>
            <a:headEnd/>
            <a:tailEnd type="triangle" w="med" len="med"/>
          </a:ln>
        </p:spPr>
        <p:txBody>
          <a:bodyPr wrap="none" anchor="ctr"/>
          <a:lstStyle/>
          <a:p>
            <a:endParaRPr lang="en-US"/>
          </a:p>
        </p:txBody>
      </p:sp>
      <p:sp>
        <p:nvSpPr>
          <p:cNvPr id="21521" name="Line 16"/>
          <p:cNvSpPr>
            <a:spLocks noChangeShapeType="1"/>
          </p:cNvSpPr>
          <p:nvPr/>
        </p:nvSpPr>
        <p:spPr bwMode="auto">
          <a:xfrm flipH="1" flipV="1">
            <a:off x="5646738" y="2586038"/>
            <a:ext cx="0" cy="2573337"/>
          </a:xfrm>
          <a:prstGeom prst="line">
            <a:avLst/>
          </a:prstGeom>
          <a:noFill/>
          <a:ln w="76200">
            <a:solidFill>
              <a:schemeClr val="tx1"/>
            </a:solidFill>
            <a:round/>
            <a:headEnd/>
            <a:tailEnd type="triangle" w="med" len="med"/>
          </a:ln>
        </p:spPr>
        <p:txBody>
          <a:bodyPr wrap="none" anchor="ctr"/>
          <a:lstStyle/>
          <a:p>
            <a:endParaRPr lang="en-US"/>
          </a:p>
        </p:txBody>
      </p:sp>
      <p:sp>
        <p:nvSpPr>
          <p:cNvPr id="21522" name="Line 17"/>
          <p:cNvSpPr>
            <a:spLocks noChangeShapeType="1"/>
          </p:cNvSpPr>
          <p:nvPr/>
        </p:nvSpPr>
        <p:spPr bwMode="auto">
          <a:xfrm flipV="1">
            <a:off x="942975" y="2684463"/>
            <a:ext cx="0" cy="727075"/>
          </a:xfrm>
          <a:prstGeom prst="line">
            <a:avLst/>
          </a:prstGeom>
          <a:noFill/>
          <a:ln w="76200">
            <a:solidFill>
              <a:schemeClr val="tx1"/>
            </a:solidFill>
            <a:round/>
            <a:headEnd/>
            <a:tailEnd type="triangle" w="med" len="med"/>
          </a:ln>
        </p:spPr>
        <p:txBody>
          <a:bodyPr wrap="none" anchor="ctr"/>
          <a:lstStyle/>
          <a:p>
            <a:endParaRPr lang="en-US"/>
          </a:p>
        </p:txBody>
      </p:sp>
      <p:sp>
        <p:nvSpPr>
          <p:cNvPr id="21523" name="Line 20"/>
          <p:cNvSpPr>
            <a:spLocks noChangeShapeType="1"/>
          </p:cNvSpPr>
          <p:nvPr/>
        </p:nvSpPr>
        <p:spPr bwMode="auto">
          <a:xfrm flipH="1" flipV="1">
            <a:off x="4376738" y="4770438"/>
            <a:ext cx="0" cy="414337"/>
          </a:xfrm>
          <a:prstGeom prst="line">
            <a:avLst/>
          </a:prstGeom>
          <a:noFill/>
          <a:ln w="76200">
            <a:solidFill>
              <a:schemeClr val="tx1"/>
            </a:solidFill>
            <a:round/>
            <a:headEnd/>
            <a:tailEnd type="triangle" w="med" len="med"/>
          </a:ln>
        </p:spPr>
        <p:txBody>
          <a:bodyPr wrap="none" anchor="ctr"/>
          <a:lstStyle/>
          <a:p>
            <a:endParaRPr lang="en-US"/>
          </a:p>
        </p:txBody>
      </p:sp>
      <p:sp>
        <p:nvSpPr>
          <p:cNvPr id="21524" name="Line 21"/>
          <p:cNvSpPr>
            <a:spLocks noChangeShapeType="1"/>
          </p:cNvSpPr>
          <p:nvPr/>
        </p:nvSpPr>
        <p:spPr bwMode="auto">
          <a:xfrm flipH="1" flipV="1">
            <a:off x="2360613" y="4770438"/>
            <a:ext cx="0" cy="414337"/>
          </a:xfrm>
          <a:prstGeom prst="line">
            <a:avLst/>
          </a:prstGeom>
          <a:noFill/>
          <a:ln w="76200">
            <a:solidFill>
              <a:schemeClr val="tx1"/>
            </a:solidFill>
            <a:round/>
            <a:headEnd/>
            <a:tailEnd type="triangle" w="med" len="med"/>
          </a:ln>
        </p:spPr>
        <p:txBody>
          <a:bodyPr wrap="none" anchor="ctr"/>
          <a:lstStyle/>
          <a:p>
            <a:endParaRPr lang="en-US"/>
          </a:p>
        </p:txBody>
      </p:sp>
      <p:sp>
        <p:nvSpPr>
          <p:cNvPr id="21525" name="Line 22"/>
          <p:cNvSpPr>
            <a:spLocks noChangeShapeType="1"/>
          </p:cNvSpPr>
          <p:nvPr/>
        </p:nvSpPr>
        <p:spPr bwMode="auto">
          <a:xfrm flipV="1">
            <a:off x="3630613" y="2651125"/>
            <a:ext cx="671512" cy="776288"/>
          </a:xfrm>
          <a:prstGeom prst="line">
            <a:avLst/>
          </a:prstGeom>
          <a:noFill/>
          <a:ln w="76200">
            <a:solidFill>
              <a:schemeClr val="tx1"/>
            </a:solidFill>
            <a:round/>
            <a:headEnd/>
            <a:tailEnd type="triangle" w="med" len="med"/>
          </a:ln>
        </p:spPr>
        <p:txBody>
          <a:bodyPr wrap="none" anchor="ctr"/>
          <a:lstStyle/>
          <a:p>
            <a:endParaRPr lang="en-US"/>
          </a:p>
        </p:txBody>
      </p:sp>
      <p:sp>
        <p:nvSpPr>
          <p:cNvPr id="21526" name="Line 23"/>
          <p:cNvSpPr>
            <a:spLocks noChangeShapeType="1"/>
          </p:cNvSpPr>
          <p:nvPr/>
        </p:nvSpPr>
        <p:spPr bwMode="auto">
          <a:xfrm flipH="1" flipV="1">
            <a:off x="4899025" y="2684463"/>
            <a:ext cx="0" cy="1600200"/>
          </a:xfrm>
          <a:prstGeom prst="line">
            <a:avLst/>
          </a:prstGeom>
          <a:noFill/>
          <a:ln w="76200">
            <a:solidFill>
              <a:schemeClr val="tx1"/>
            </a:solidFill>
            <a:round/>
            <a:headEnd/>
            <a:tailEnd type="triangle" w="med" len="med"/>
          </a:ln>
        </p:spPr>
        <p:txBody>
          <a:bodyPr wrap="none" anchor="ctr"/>
          <a:lstStyle/>
          <a:p>
            <a:endParaRPr lang="en-US"/>
          </a:p>
        </p:txBody>
      </p:sp>
      <p:sp>
        <p:nvSpPr>
          <p:cNvPr id="21527" name="Line 24"/>
          <p:cNvSpPr>
            <a:spLocks noChangeShapeType="1"/>
          </p:cNvSpPr>
          <p:nvPr/>
        </p:nvSpPr>
        <p:spPr bwMode="auto">
          <a:xfrm flipH="1" flipV="1">
            <a:off x="2733675" y="2651125"/>
            <a:ext cx="896938" cy="776288"/>
          </a:xfrm>
          <a:prstGeom prst="line">
            <a:avLst/>
          </a:prstGeom>
          <a:noFill/>
          <a:ln w="76200">
            <a:solidFill>
              <a:schemeClr val="tx1"/>
            </a:solidFill>
            <a:round/>
            <a:headEnd/>
            <a:tailEnd type="triangle" w="med" len="med"/>
          </a:ln>
        </p:spPr>
        <p:txBody>
          <a:bodyPr wrap="none" anchor="ctr"/>
          <a:lstStyle/>
          <a:p>
            <a:endParaRPr lang="en-US"/>
          </a:p>
        </p:txBody>
      </p:sp>
      <p:sp>
        <p:nvSpPr>
          <p:cNvPr id="21528" name="AutoShape 25"/>
          <p:cNvSpPr>
            <a:spLocks noChangeArrowheads="1"/>
          </p:cNvSpPr>
          <p:nvPr/>
        </p:nvSpPr>
        <p:spPr bwMode="auto">
          <a:xfrm>
            <a:off x="152400" y="5700713"/>
            <a:ext cx="1554163" cy="627062"/>
          </a:xfrm>
          <a:prstGeom prst="chevron">
            <a:avLst>
              <a:gd name="adj" fmla="val 57395"/>
            </a:avLst>
          </a:prstGeom>
          <a:solidFill>
            <a:srgbClr val="4157AD"/>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4157AD"/>
            </a:extrusionClr>
          </a:sp3d>
        </p:spPr>
        <p:txBody>
          <a:bodyPr lIns="0" rIns="0" anchor="ctr">
            <a:flatTx/>
          </a:bodyPr>
          <a:lstStyle/>
          <a:p>
            <a:pPr algn="ctr" eaLnBrk="0" hangingPunct="0"/>
            <a:r>
              <a:rPr lang="en-US" sz="1400" b="1">
                <a:solidFill>
                  <a:schemeClr val="bg1"/>
                </a:solidFill>
              </a:rPr>
              <a:t>Mfg Prod.</a:t>
            </a:r>
          </a:p>
        </p:txBody>
      </p:sp>
      <p:sp>
        <p:nvSpPr>
          <p:cNvPr id="21529" name="AutoShape 34"/>
          <p:cNvSpPr>
            <a:spLocks noChangeArrowheads="1"/>
          </p:cNvSpPr>
          <p:nvPr/>
        </p:nvSpPr>
        <p:spPr bwMode="auto">
          <a:xfrm>
            <a:off x="1524000" y="5710238"/>
            <a:ext cx="1554163" cy="627062"/>
          </a:xfrm>
          <a:prstGeom prst="chevron">
            <a:avLst>
              <a:gd name="adj" fmla="val 52473"/>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lIns="0" rIns="0" anchor="ctr">
            <a:flatTx/>
          </a:bodyPr>
          <a:lstStyle/>
          <a:p>
            <a:pPr algn="ctr" eaLnBrk="0" hangingPunct="0"/>
            <a:r>
              <a:rPr lang="en-US" sz="1400" b="1">
                <a:solidFill>
                  <a:schemeClr val="bg1"/>
                </a:solidFill>
              </a:rPr>
              <a:t>Step 1</a:t>
            </a:r>
          </a:p>
          <a:p>
            <a:pPr algn="ctr" eaLnBrk="0" hangingPunct="0"/>
            <a:r>
              <a:rPr lang="en-US" sz="1400" b="1">
                <a:solidFill>
                  <a:schemeClr val="bg1"/>
                </a:solidFill>
              </a:rPr>
              <a:t>Assembly</a:t>
            </a:r>
          </a:p>
        </p:txBody>
      </p:sp>
      <p:sp>
        <p:nvSpPr>
          <p:cNvPr id="21530" name="AutoShape 35"/>
          <p:cNvSpPr>
            <a:spLocks noChangeArrowheads="1"/>
          </p:cNvSpPr>
          <p:nvPr/>
        </p:nvSpPr>
        <p:spPr bwMode="auto">
          <a:xfrm>
            <a:off x="2895600" y="5748338"/>
            <a:ext cx="1554163" cy="627062"/>
          </a:xfrm>
          <a:prstGeom prst="chevron">
            <a:avLst>
              <a:gd name="adj" fmla="val 55250"/>
            </a:avLst>
          </a:prstGeom>
          <a:solidFill>
            <a:srgbClr val="C0C0C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0C0C0"/>
            </a:extrusionClr>
          </a:sp3d>
        </p:spPr>
        <p:txBody>
          <a:bodyPr lIns="0" rIns="0" anchor="ctr">
            <a:flatTx/>
          </a:bodyPr>
          <a:lstStyle/>
          <a:p>
            <a:pPr algn="ctr" eaLnBrk="0" hangingPunct="0"/>
            <a:r>
              <a:rPr lang="en-US" sz="1400" b="1">
                <a:solidFill>
                  <a:schemeClr val="tx1"/>
                </a:solidFill>
              </a:rPr>
              <a:t>Step 2</a:t>
            </a:r>
          </a:p>
          <a:p>
            <a:pPr algn="ctr" eaLnBrk="0" hangingPunct="0"/>
            <a:r>
              <a:rPr lang="en-US" sz="1400" b="1">
                <a:solidFill>
                  <a:schemeClr val="tx1"/>
                </a:solidFill>
              </a:rPr>
              <a:t>Distrib.</a:t>
            </a:r>
          </a:p>
        </p:txBody>
      </p:sp>
      <p:sp>
        <p:nvSpPr>
          <p:cNvPr id="21531" name="AutoShape 36"/>
          <p:cNvSpPr>
            <a:spLocks noChangeArrowheads="1"/>
          </p:cNvSpPr>
          <p:nvPr/>
        </p:nvSpPr>
        <p:spPr bwMode="auto">
          <a:xfrm>
            <a:off x="4267200" y="5773738"/>
            <a:ext cx="1554163" cy="627062"/>
          </a:xfrm>
          <a:prstGeom prst="chevron">
            <a:avLst>
              <a:gd name="adj" fmla="val 52002"/>
            </a:avLst>
          </a:prstGeom>
          <a:solidFill>
            <a:srgbClr val="DEE6FE"/>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DEE6FE"/>
            </a:extrusionClr>
          </a:sp3d>
        </p:spPr>
        <p:txBody>
          <a:bodyPr lIns="0" rIns="0" anchor="ctr">
            <a:flatTx/>
          </a:bodyPr>
          <a:lstStyle/>
          <a:p>
            <a:pPr algn="ctr" eaLnBrk="0" hangingPunct="0"/>
            <a:r>
              <a:rPr lang="en-US" sz="1400" b="1">
                <a:solidFill>
                  <a:schemeClr val="tx1"/>
                </a:solidFill>
              </a:rPr>
              <a:t>End User</a:t>
            </a:r>
          </a:p>
        </p:txBody>
      </p:sp>
      <p:sp>
        <p:nvSpPr>
          <p:cNvPr id="21532" name="Text Box 31"/>
          <p:cNvSpPr txBox="1">
            <a:spLocks noChangeArrowheads="1"/>
          </p:cNvSpPr>
          <p:nvPr/>
        </p:nvSpPr>
        <p:spPr bwMode="auto">
          <a:xfrm>
            <a:off x="925513" y="4875213"/>
            <a:ext cx="560387" cy="334962"/>
          </a:xfrm>
          <a:prstGeom prst="rect">
            <a:avLst/>
          </a:prstGeom>
          <a:noFill/>
          <a:ln w="9525" algn="ctr">
            <a:noFill/>
            <a:miter lim="800000"/>
            <a:headEnd/>
            <a:tailEnd/>
          </a:ln>
        </p:spPr>
        <p:txBody>
          <a:bodyPr>
            <a:spAutoFit/>
          </a:bodyPr>
          <a:lstStyle/>
          <a:p>
            <a:pPr marL="342900" indent="-342900">
              <a:lnSpc>
                <a:spcPct val="125000"/>
              </a:lnSpc>
            </a:pPr>
            <a:r>
              <a:rPr lang="en-US" sz="1400" b="1">
                <a:solidFill>
                  <a:srgbClr val="0033CC"/>
                </a:solidFill>
              </a:rPr>
              <a:t>30%</a:t>
            </a:r>
          </a:p>
        </p:txBody>
      </p:sp>
      <p:sp>
        <p:nvSpPr>
          <p:cNvPr id="21533" name="Text Box 32"/>
          <p:cNvSpPr txBox="1">
            <a:spLocks noChangeArrowheads="1"/>
          </p:cNvSpPr>
          <p:nvPr/>
        </p:nvSpPr>
        <p:spPr bwMode="auto">
          <a:xfrm>
            <a:off x="2420938" y="4865688"/>
            <a:ext cx="560387" cy="334962"/>
          </a:xfrm>
          <a:prstGeom prst="rect">
            <a:avLst/>
          </a:prstGeom>
          <a:noFill/>
          <a:ln w="9525" algn="ctr">
            <a:noFill/>
            <a:miter lim="800000"/>
            <a:headEnd/>
            <a:tailEnd/>
          </a:ln>
        </p:spPr>
        <p:txBody>
          <a:bodyPr>
            <a:spAutoFit/>
          </a:bodyPr>
          <a:lstStyle/>
          <a:p>
            <a:pPr marL="342900" indent="-342900">
              <a:lnSpc>
                <a:spcPct val="125000"/>
              </a:lnSpc>
            </a:pPr>
            <a:r>
              <a:rPr lang="en-US" sz="1400" b="1">
                <a:solidFill>
                  <a:srgbClr val="0033CC"/>
                </a:solidFill>
              </a:rPr>
              <a:t>30%</a:t>
            </a:r>
          </a:p>
        </p:txBody>
      </p:sp>
      <p:sp>
        <p:nvSpPr>
          <p:cNvPr id="21534" name="Text Box 33"/>
          <p:cNvSpPr txBox="1">
            <a:spLocks noChangeArrowheads="1"/>
          </p:cNvSpPr>
          <p:nvPr/>
        </p:nvSpPr>
        <p:spPr bwMode="auto">
          <a:xfrm>
            <a:off x="3821113" y="4865688"/>
            <a:ext cx="560387" cy="334962"/>
          </a:xfrm>
          <a:prstGeom prst="rect">
            <a:avLst/>
          </a:prstGeom>
          <a:noFill/>
          <a:ln w="9525" algn="ctr">
            <a:noFill/>
            <a:miter lim="800000"/>
            <a:headEnd/>
            <a:tailEnd/>
          </a:ln>
        </p:spPr>
        <p:txBody>
          <a:bodyPr>
            <a:spAutoFit/>
          </a:bodyPr>
          <a:lstStyle/>
          <a:p>
            <a:pPr marL="342900" indent="-342900">
              <a:lnSpc>
                <a:spcPct val="125000"/>
              </a:lnSpc>
            </a:pPr>
            <a:r>
              <a:rPr lang="en-US" sz="1400" b="1">
                <a:solidFill>
                  <a:srgbClr val="0033CC"/>
                </a:solidFill>
              </a:rPr>
              <a:t>30%</a:t>
            </a:r>
          </a:p>
        </p:txBody>
      </p:sp>
      <p:sp>
        <p:nvSpPr>
          <p:cNvPr id="21535" name="Text Box 34"/>
          <p:cNvSpPr txBox="1">
            <a:spLocks noChangeArrowheads="1"/>
          </p:cNvSpPr>
          <p:nvPr/>
        </p:nvSpPr>
        <p:spPr bwMode="auto">
          <a:xfrm>
            <a:off x="5087938" y="4865688"/>
            <a:ext cx="560387" cy="334962"/>
          </a:xfrm>
          <a:prstGeom prst="rect">
            <a:avLst/>
          </a:prstGeom>
          <a:noFill/>
          <a:ln w="9525" algn="ctr">
            <a:noFill/>
            <a:miter lim="800000"/>
            <a:headEnd/>
            <a:tailEnd/>
          </a:ln>
        </p:spPr>
        <p:txBody>
          <a:bodyPr>
            <a:spAutoFit/>
          </a:bodyPr>
          <a:lstStyle/>
          <a:p>
            <a:pPr marL="342900" indent="-342900">
              <a:lnSpc>
                <a:spcPct val="125000"/>
              </a:lnSpc>
            </a:pPr>
            <a:r>
              <a:rPr lang="en-US" sz="1400" b="1">
                <a:solidFill>
                  <a:srgbClr val="0033CC"/>
                </a:solidFill>
              </a:rPr>
              <a:t>10%</a:t>
            </a:r>
          </a:p>
        </p:txBody>
      </p:sp>
      <p:sp>
        <p:nvSpPr>
          <p:cNvPr id="21536" name="Rectangle 40"/>
          <p:cNvSpPr>
            <a:spLocks noChangeArrowheads="1"/>
          </p:cNvSpPr>
          <p:nvPr/>
        </p:nvSpPr>
        <p:spPr bwMode="auto">
          <a:xfrm>
            <a:off x="0" y="3962400"/>
            <a:ext cx="1066800" cy="1235075"/>
          </a:xfrm>
          <a:prstGeom prst="rect">
            <a:avLst/>
          </a:prstGeom>
          <a:noFill/>
          <a:ln w="9525">
            <a:noFill/>
            <a:miter lim="800000"/>
            <a:headEnd/>
            <a:tailEnd/>
          </a:ln>
        </p:spPr>
        <p:txBody>
          <a:bodyPr>
            <a:spAutoFit/>
          </a:bodyPr>
          <a:lstStyle/>
          <a:p>
            <a:pPr>
              <a:lnSpc>
                <a:spcPct val="125000"/>
              </a:lnSpc>
            </a:pPr>
            <a:r>
              <a:rPr lang="en-US" sz="1200" b="1">
                <a:solidFill>
                  <a:srgbClr val="0000CC"/>
                </a:solidFill>
              </a:rPr>
              <a:t>% Your Revenue from value chain player</a:t>
            </a:r>
          </a:p>
        </p:txBody>
      </p:sp>
      <p:graphicFrame>
        <p:nvGraphicFramePr>
          <p:cNvPr id="42" name="Table 41"/>
          <p:cNvGraphicFramePr>
            <a:graphicFrameLocks noGrp="1"/>
          </p:cNvGraphicFramePr>
          <p:nvPr/>
        </p:nvGraphicFramePr>
        <p:xfrm>
          <a:off x="6019800" y="2971800"/>
          <a:ext cx="3048001" cy="3086100"/>
        </p:xfrm>
        <a:graphic>
          <a:graphicData uri="http://schemas.openxmlformats.org/drawingml/2006/table">
            <a:tbl>
              <a:tblPr/>
              <a:tblGrid>
                <a:gridCol w="970845"/>
                <a:gridCol w="519289"/>
                <a:gridCol w="519289"/>
                <a:gridCol w="519289"/>
                <a:gridCol w="519289"/>
              </a:tblGrid>
              <a:tr h="333375">
                <a:tc>
                  <a:txBody>
                    <a:bodyPr/>
                    <a:lstStyle/>
                    <a:p>
                      <a:pPr algn="l" fontAlgn="b"/>
                      <a:r>
                        <a:rPr lang="en-US" sz="1000" b="0" i="0" u="none" strike="noStrike" dirty="0">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US" sz="1000" b="0" i="0" u="none" strike="noStrike">
                          <a:latin typeface="Arial"/>
                        </a:rPr>
                        <a:t>Manufacturer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000" b="0" i="0" u="none" strike="noStrike">
                          <a:latin typeface="Arial"/>
                        </a:rPr>
                        <a:t>Wholesaler/Jobber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000" b="0" i="0" u="none" strike="noStrike">
                          <a:latin typeface="Arial"/>
                        </a:rPr>
                        <a:t>End User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000" b="0" i="0" u="none" strike="noStrike" dirty="0">
                          <a:latin typeface="Arial"/>
                        </a:rPr>
                        <a:t>Total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lgn="ctr" fontAlgn="t"/>
                      <a:r>
                        <a:rPr lang="en-US" sz="1000" b="0" i="0" u="none" strike="noStrike">
                          <a:latin typeface="Arial"/>
                        </a:rPr>
                        <a:t>Typical Margin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en-US" sz="1000" b="0" i="0" u="none" strike="noStrike">
                          <a:latin typeface="Arial"/>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000" b="0" i="0" u="none" strike="noStrike" dirty="0">
                          <a:latin typeface="Arial"/>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61925">
                <a:tc>
                  <a:txBody>
                    <a:bodyPr/>
                    <a:lstStyle/>
                    <a:p>
                      <a:pPr algn="ctr" fontAlgn="t"/>
                      <a:r>
                        <a:rPr lang="en-US" sz="1000" b="0" i="0" u="none" strike="noStrike">
                          <a:latin typeface="Arial"/>
                        </a:rPr>
                        <a:t>Value Chain Margin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en-US" sz="1000" b="0" i="0" u="none" strike="noStrike">
                          <a:latin typeface="Arial"/>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000" b="0" i="0" u="none" strike="noStrike">
                          <a:latin typeface="Arial"/>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71450">
                <a:tc>
                  <a:txBody>
                    <a:bodyPr/>
                    <a:lstStyle/>
                    <a:p>
                      <a:pPr algn="ctr" fontAlgn="t"/>
                      <a:r>
                        <a:rPr lang="en-US" sz="1000" b="0" i="0" u="none" strike="noStrike">
                          <a:latin typeface="Arial"/>
                        </a:rPr>
                        <a:t>% of Total Margin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latin typeface="Arial"/>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61925">
                <a:tc>
                  <a:txBody>
                    <a:bodyPr/>
                    <a:lstStyle/>
                    <a:p>
                      <a:pPr algn="ctr" fontAlgn="t"/>
                      <a:r>
                        <a:rPr lang="en-US" sz="1000" b="0" i="0" u="none" strike="noStrike">
                          <a:latin typeface="Arial"/>
                        </a:rPr>
                        <a:t>Price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1000" b="0" i="0" u="none" strike="noStrike">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algn="ctr" fontAlgn="t"/>
                      <a:r>
                        <a:rPr lang="en-US" sz="1000" b="0" i="0" u="none" strike="noStrike">
                          <a:latin typeface="Arial"/>
                        </a:rPr>
                        <a:t>Sold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71450">
                <a:tc>
                  <a:txBody>
                    <a:bodyPr/>
                    <a:lstStyle/>
                    <a:p>
                      <a:pPr algn="ctr" fontAlgn="t"/>
                      <a:r>
                        <a:rPr lang="en-US" sz="1000" b="0" i="0" u="none" strike="noStrike">
                          <a:latin typeface="Arial"/>
                        </a:rPr>
                        <a:t>Margin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1000" b="0" i="0" u="none" strike="noStrike">
                          <a:latin typeface="Arial"/>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algn="ctr" fontAlgn="t"/>
                      <a:r>
                        <a:rPr lang="en-US" sz="1000" b="0" i="0" u="none" strike="noStrike">
                          <a:latin typeface="Arial"/>
                        </a:rPr>
                        <a:t>Add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61925">
                <a:tc>
                  <a:txBody>
                    <a:bodyPr/>
                    <a:lstStyle/>
                    <a:p>
                      <a:pPr algn="ctr" fontAlgn="t"/>
                      <a:r>
                        <a:rPr lang="en-US" sz="1000" b="0" i="0" u="none" strike="noStrike">
                          <a:latin typeface="Arial"/>
                        </a:rPr>
                        <a:t>Service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1000" b="0" i="0" u="none" strike="noStrike">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algn="ctr" fontAlgn="t"/>
                      <a:r>
                        <a:rPr lang="en-US" sz="1000" b="0" i="0" u="none" strike="noStrike">
                          <a:latin typeface="Arial"/>
                        </a:rPr>
                        <a:t>Value Add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61925">
                <a:tc>
                  <a:txBody>
                    <a:bodyPr/>
                    <a:lstStyle/>
                    <a:p>
                      <a:pPr algn="ctr" fontAlgn="t"/>
                      <a:r>
                        <a:rPr lang="en-US" sz="1000" b="0" i="0" u="none" strike="noStrike">
                          <a:latin typeface="Arial"/>
                        </a:rPr>
                        <a:t>Mat’l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1000" b="0" i="0" u="none" strike="noStrike">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algn="ctr" fontAlgn="t"/>
                      <a:r>
                        <a:rPr lang="en-US" sz="1000" b="0" i="0" u="none" strike="noStrike">
                          <a:latin typeface="Arial"/>
                        </a:rPr>
                        <a:t>Value Add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61925">
                <a:tc>
                  <a:txBody>
                    <a:bodyPr/>
                    <a:lstStyle/>
                    <a:p>
                      <a:pPr algn="ctr" fontAlgn="t"/>
                      <a:r>
                        <a:rPr lang="en-US" sz="1000" b="0" i="0" u="none" strike="noStrike">
                          <a:latin typeface="Arial"/>
                        </a:rPr>
                        <a:t>Mat’l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b"/>
                      <a:r>
                        <a:rPr lang="en-US" sz="1000" b="0" i="0" u="none" strike="noStrike">
                          <a:latin typeface="Arial"/>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b"/>
                      <a:r>
                        <a:rPr lang="en-US" sz="1000" b="0" i="0" u="none" strike="noStrike">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algn="ctr" fontAlgn="t"/>
                      <a:r>
                        <a:rPr lang="en-US" sz="1000" b="0" i="0" u="none" strike="noStrike" dirty="0">
                          <a:latin typeface="Arial"/>
                        </a:rPr>
                        <a:t>Cost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21605" name="Rectangle 9"/>
          <p:cNvSpPr>
            <a:spLocks noChangeArrowheads="1"/>
          </p:cNvSpPr>
          <p:nvPr/>
        </p:nvSpPr>
        <p:spPr bwMode="auto">
          <a:xfrm>
            <a:off x="6221413" y="2576513"/>
            <a:ext cx="2693987" cy="242887"/>
          </a:xfrm>
          <a:prstGeom prst="rect">
            <a:avLst/>
          </a:prstGeom>
          <a:solidFill>
            <a:srgbClr val="DEE6FE"/>
          </a:solidFill>
          <a:ln w="9525" algn="ctr">
            <a:solidFill>
              <a:schemeClr val="tx1"/>
            </a:solidFill>
            <a:miter lim="800000"/>
            <a:headEnd/>
            <a:tailEnd/>
          </a:ln>
        </p:spPr>
        <p:txBody>
          <a:bodyPr anchor="ctr"/>
          <a:lstStyle/>
          <a:p>
            <a:pPr algn="ctr" eaLnBrk="0" hangingPunct="0"/>
            <a:r>
              <a:rPr lang="en-US" sz="1400" b="1">
                <a:solidFill>
                  <a:schemeClr val="tx1"/>
                </a:solidFill>
              </a:rPr>
              <a:t>Pricing Analysis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defRPr/>
            </a:pPr>
            <a:fld id="{9AF5AC75-B224-4A29-8E06-4763600F15BE}" type="slidenum">
              <a:rPr lang="en-US" sz="1200" b="1">
                <a:solidFill>
                  <a:srgbClr val="0000CC"/>
                </a:solidFill>
                <a:latin typeface="+mn-lt"/>
                <a:cs typeface="+mn-cs"/>
              </a:rPr>
              <a:pPr algn="r">
                <a:defRPr/>
              </a:pPr>
              <a:t>12</a:t>
            </a:fld>
            <a:endParaRPr lang="en-US" sz="1200" b="1">
              <a:solidFill>
                <a:srgbClr val="0000CC"/>
              </a:solidFill>
              <a:latin typeface="+mn-lt"/>
              <a:cs typeface="+mn-cs"/>
            </a:endParaRPr>
          </a:p>
        </p:txBody>
      </p:sp>
      <p:sp>
        <p:nvSpPr>
          <p:cNvPr id="22531" name="Title 2"/>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2.1 Macro-Segments</a:t>
            </a:r>
          </a:p>
        </p:txBody>
      </p:sp>
      <p:sp>
        <p:nvSpPr>
          <p:cNvPr id="22532" name="Content Placeholder 3"/>
          <p:cNvSpPr>
            <a:spLocks noGrp="1"/>
          </p:cNvSpPr>
          <p:nvPr>
            <p:ph idx="4294967295"/>
          </p:nvPr>
        </p:nvSpPr>
        <p:spPr bwMode="auto">
          <a:xfrm>
            <a:off x="152400" y="838200"/>
            <a:ext cx="8839200" cy="1219200"/>
          </a:xfrm>
          <a:prstGeom prst="rect">
            <a:avLst/>
          </a:prstGeom>
          <a:noFill/>
          <a:ln>
            <a:miter lim="800000"/>
            <a:headEnd/>
            <a:tailEnd/>
          </a:ln>
        </p:spPr>
        <p:txBody>
          <a:bodyPr/>
          <a:lstStyle/>
          <a:p>
            <a:pPr marL="0" indent="0" eaLnBrk="1" hangingPunct="1">
              <a:buFont typeface="Arial" pitchFamily="34" charset="0"/>
              <a:buNone/>
            </a:pPr>
            <a:r>
              <a:rPr lang="en-US" sz="1800" smtClean="0">
                <a:solidFill>
                  <a:srgbClr val="0D006C"/>
                </a:solidFill>
                <a:latin typeface="Arial" pitchFamily="34" charset="0"/>
              </a:rPr>
              <a:t>A good market segmentation analysis begins with a definition of the macro-segments in the market that represent major business opportunities.  </a:t>
            </a:r>
            <a:endParaRPr lang="en-US" sz="1800" smtClean="0">
              <a:solidFill>
                <a:srgbClr val="0000CC"/>
              </a:solidFill>
              <a:latin typeface="Arial" pitchFamily="34" charset="0"/>
            </a:endParaRPr>
          </a:p>
        </p:txBody>
      </p:sp>
      <p:pic>
        <p:nvPicPr>
          <p:cNvPr id="22533"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500" y="1905000"/>
            <a:ext cx="6858000" cy="4381500"/>
          </a:xfrm>
          <a:prstGeom prst="rect">
            <a:avLst/>
          </a:prstGeom>
          <a:noFill/>
          <a:ln w="9525">
            <a:noFill/>
            <a:miter lim="800000"/>
            <a:headEnd/>
            <a:tailEnd/>
          </a:ln>
        </p:spPr>
      </p:pic>
      <p:pic>
        <p:nvPicPr>
          <p:cNvPr id="22534" name="Picture 10"/>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553200" y="3041650"/>
            <a:ext cx="2438400" cy="1828800"/>
          </a:xfrm>
          <a:prstGeom prst="rect">
            <a:avLst/>
          </a:prstGeom>
          <a:noFill/>
          <a:ln w="3175" algn="ctr">
            <a:solidFill>
              <a:srgbClr val="000000"/>
            </a:solidFill>
            <a:miter lim="800000"/>
            <a:headEnd/>
            <a:tailEnd/>
          </a:ln>
        </p:spPr>
      </p:pic>
      <p:pic>
        <p:nvPicPr>
          <p:cNvPr id="22535" name="Picture 9"/>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892800" y="4583113"/>
            <a:ext cx="2443163" cy="1828800"/>
          </a:xfrm>
          <a:prstGeom prst="rect">
            <a:avLst/>
          </a:prstGeom>
          <a:noFill/>
          <a:ln w="3175" algn="ctr">
            <a:solidFill>
              <a:srgbClr val="000000"/>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2.2 Micro-Segments</a:t>
            </a:r>
          </a:p>
        </p:txBody>
      </p:sp>
      <p:sp>
        <p:nvSpPr>
          <p:cNvPr id="23555" name="Content Placeholder 2"/>
          <p:cNvSpPr>
            <a:spLocks noGrp="1"/>
          </p:cNvSpPr>
          <p:nvPr>
            <p:ph idx="4294967295"/>
          </p:nvPr>
        </p:nvSpPr>
        <p:spPr bwMode="auto">
          <a:xfrm>
            <a:off x="152400" y="838200"/>
            <a:ext cx="8839200" cy="1219200"/>
          </a:xfrm>
          <a:prstGeom prst="rect">
            <a:avLst/>
          </a:prstGeom>
          <a:noFill/>
          <a:ln>
            <a:miter lim="800000"/>
            <a:headEnd/>
            <a:tailEnd/>
          </a:ln>
        </p:spPr>
        <p:txBody>
          <a:bodyPr/>
          <a:lstStyle/>
          <a:p>
            <a:pPr marL="0" indent="0" eaLnBrk="1" hangingPunct="1">
              <a:buFont typeface="Arial" pitchFamily="34" charset="0"/>
              <a:buNone/>
            </a:pPr>
            <a:r>
              <a:rPr lang="en-US" sz="1600" b="1" smtClean="0">
                <a:solidFill>
                  <a:srgbClr val="0D006C"/>
                </a:solidFill>
                <a:latin typeface="Arial" pitchFamily="34" charset="0"/>
              </a:rPr>
              <a:t>Whereas macro-segments define major opportunities, micro-segments reveal targeted opportunities that competitors may not recognize.  The table below typifies presentation of segmentation results.  The table below it, reveals the importance of VOC and market research to generate data.</a:t>
            </a:r>
          </a:p>
        </p:txBody>
      </p:sp>
      <p:graphicFrame>
        <p:nvGraphicFramePr>
          <p:cNvPr id="218116" name="Group 4"/>
          <p:cNvGraphicFramePr>
            <a:graphicFrameLocks noGrp="1"/>
          </p:cNvGraphicFramePr>
          <p:nvPr>
            <p:ph idx="4294967295"/>
          </p:nvPr>
        </p:nvGraphicFramePr>
        <p:xfrm>
          <a:off x="152400" y="1905000"/>
          <a:ext cx="8763000" cy="2725739"/>
        </p:xfrm>
        <a:graphic>
          <a:graphicData uri="http://schemas.openxmlformats.org/drawingml/2006/table">
            <a:tbl>
              <a:tblPr/>
              <a:tblGrid>
                <a:gridCol w="2286000"/>
                <a:gridCol w="2135188"/>
                <a:gridCol w="2136775"/>
                <a:gridCol w="2205037"/>
              </a:tblGrid>
              <a:tr h="44767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800" b="1" i="0" u="none" strike="noStrike" cap="none" normalizeH="0" baseline="0" smtClean="0">
                          <a:ln>
                            <a:noFill/>
                          </a:ln>
                          <a:solidFill>
                            <a:srgbClr val="0000CC"/>
                          </a:solidFill>
                          <a:effectLst/>
                          <a:latin typeface="Arial" charset="0"/>
                          <a:cs typeface="Arial" charset="0"/>
                        </a:rPr>
                        <a:t>Market Segment Differentiators</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2000" b="1" i="0" u="none" strike="noStrike" cap="none" normalizeH="0" baseline="0" smtClean="0">
                          <a:ln>
                            <a:noFill/>
                          </a:ln>
                          <a:solidFill>
                            <a:schemeClr val="bg1"/>
                          </a:solidFill>
                          <a:effectLst/>
                          <a:latin typeface="Arial" charset="0"/>
                          <a:cs typeface="Arial" charset="0"/>
                        </a:rPr>
                        <a:t>Segment 1</a:t>
                      </a:r>
                    </a:p>
                  </a:txBody>
                  <a:tcPr marT="0" marB="0" anchor="ctr"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2000" b="1" i="0" u="none" strike="noStrike" cap="none" normalizeH="0" baseline="0" smtClean="0">
                          <a:ln>
                            <a:noFill/>
                          </a:ln>
                          <a:solidFill>
                            <a:schemeClr val="bg1"/>
                          </a:solidFill>
                          <a:effectLst/>
                          <a:latin typeface="Arial" charset="0"/>
                          <a:cs typeface="Arial" charset="0"/>
                        </a:rPr>
                        <a:t>Segment 2</a:t>
                      </a:r>
                    </a:p>
                  </a:txBody>
                  <a:tcPr marT="0" marB="0" anchor="ctr"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2000" b="1" i="0" u="none" strike="noStrike" cap="none" normalizeH="0" baseline="0" smtClean="0">
                          <a:ln>
                            <a:noFill/>
                          </a:ln>
                          <a:solidFill>
                            <a:schemeClr val="bg1"/>
                          </a:solidFill>
                          <a:effectLst/>
                          <a:latin typeface="Arial" charset="0"/>
                          <a:cs typeface="Arial" charset="0"/>
                        </a:rPr>
                        <a:t>Segment 3</a:t>
                      </a:r>
                    </a:p>
                  </a:txBody>
                  <a:tcPr marT="0" marB="0" anchor="ctr"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r>
              <a:tr h="14922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Approach</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Customers</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Buying Pressure</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Buying Timeframe</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CTQ’s</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Company Products</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Company Differentiators</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Competition</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VOC</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bg1"/>
                          </a:solidFill>
                          <a:effectLst/>
                          <a:latin typeface="Arial" charset="0"/>
                          <a:cs typeface="Arial" charset="0"/>
                        </a:rPr>
                        <a:t>Other</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
                        </a:spcBef>
                        <a:spcAft>
                          <a:spcPts val="360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Tbd</a:t>
                      </a:r>
                    </a:p>
                  </a:txBody>
                  <a:tcPr marT="0" marB="0" horzOverflow="overflow">
                    <a:lnL w="28575" cap="flat" cmpd="sng" algn="ctr">
                      <a:solidFill>
                        <a:srgbClr val="0000CC"/>
                      </a:solidFill>
                      <a:prstDash val="solid"/>
                      <a:round/>
                      <a:headEnd type="none" w="med" len="med"/>
                      <a:tailEnd type="none" w="med" len="med"/>
                    </a:lnL>
                    <a:lnR w="28575" cap="flat" cmpd="sng" algn="ctr">
                      <a:solidFill>
                        <a:srgbClr val="0000CC"/>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noFill/>
                  </a:tcPr>
                </a:tc>
              </a:tr>
            </a:tbl>
          </a:graphicData>
        </a:graphic>
      </p:graphicFrame>
      <p:graphicFrame>
        <p:nvGraphicFramePr>
          <p:cNvPr id="7" name="Content Placeholder 4"/>
          <p:cNvGraphicFramePr>
            <a:graphicFrameLocks noGrp="1"/>
          </p:cNvGraphicFramePr>
          <p:nvPr/>
        </p:nvGraphicFramePr>
        <p:xfrm>
          <a:off x="107950" y="4703763"/>
          <a:ext cx="8807450" cy="1535748"/>
        </p:xfrm>
        <a:graphic>
          <a:graphicData uri="http://schemas.openxmlformats.org/drawingml/2006/table">
            <a:tbl>
              <a:tblPr/>
              <a:tblGrid>
                <a:gridCol w="1177925"/>
                <a:gridCol w="1836738"/>
                <a:gridCol w="989012"/>
                <a:gridCol w="1349375"/>
                <a:gridCol w="3454400"/>
              </a:tblGrid>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cs typeface="Arial" charset="0"/>
                        </a:rPr>
                        <a:t>Type</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cs typeface="Arial" charset="0"/>
                        </a:rPr>
                        <a:t>Method Used</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cs typeface="Arial" charset="0"/>
                        </a:rPr>
                        <a:t>Sample</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cs typeface="Arial" charset="0"/>
                        </a:rPr>
                        <a:t>Companies</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cs typeface="Arial" charset="0"/>
                        </a:rPr>
                        <a:t>Key takeaways</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Qualitative</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Interview, focus group, etc.</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10</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Shell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Chevron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Conoco</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1. Improve safety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2. Increase uptime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3. Reduce lifetime maintenance costs</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D0D8E8"/>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Quantitative</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Survey,  market segment analysis, conjoint study, etc.</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50</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List</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176213" marR="0" lvl="0" indent="-176213" algn="l" defTabSz="914400" rtl="0" eaLnBrk="1" fontAlgn="base" latinLnBrk="0" hangingPunct="1">
                        <a:lnSpc>
                          <a:spcPct val="100000"/>
                        </a:lnSpc>
                        <a:spcBef>
                          <a:spcPct val="0"/>
                        </a:spcBef>
                        <a:spcAft>
                          <a:spcPct val="0"/>
                        </a:spcAft>
                        <a:buClrTx/>
                        <a:buSzTx/>
                        <a:buFontTx/>
                        <a:buAutoNum type="arabicPeriod"/>
                        <a:tabLst/>
                      </a:pPr>
                      <a:r>
                        <a:rPr kumimoji="0" lang="en-US" sz="1400" b="0" i="0" u="none" strike="noStrike" cap="none" normalizeH="0" baseline="0" smtClean="0">
                          <a:ln>
                            <a:noFill/>
                          </a:ln>
                          <a:solidFill>
                            <a:srgbClr val="000000"/>
                          </a:solidFill>
                          <a:effectLst/>
                          <a:latin typeface="Arial" charset="0"/>
                          <a:cs typeface="Arial" charset="0"/>
                        </a:rPr>
                        <a:t>Will partner for innovation</a:t>
                      </a:r>
                    </a:p>
                    <a:p>
                      <a:pPr marL="176213" marR="0" lvl="0" indent="-176213" algn="l" defTabSz="914400" rtl="0" eaLnBrk="1" fontAlgn="base" latinLnBrk="0" hangingPunct="1">
                        <a:lnSpc>
                          <a:spcPct val="100000"/>
                        </a:lnSpc>
                        <a:spcBef>
                          <a:spcPct val="0"/>
                        </a:spcBef>
                        <a:spcAft>
                          <a:spcPct val="0"/>
                        </a:spcAft>
                        <a:buClrTx/>
                        <a:buSzTx/>
                        <a:buFontTx/>
                        <a:buAutoNum type="arabicPeriod"/>
                        <a:tabLst/>
                      </a:pPr>
                      <a:r>
                        <a:rPr kumimoji="0" lang="en-US" sz="1400" b="0" i="0" u="none" strike="noStrike" cap="none" normalizeH="0" baseline="0" smtClean="0">
                          <a:ln>
                            <a:noFill/>
                          </a:ln>
                          <a:solidFill>
                            <a:srgbClr val="000000"/>
                          </a:solidFill>
                          <a:effectLst/>
                          <a:latin typeface="Arial" charset="0"/>
                          <a:cs typeface="Arial" charset="0"/>
                        </a:rPr>
                        <a:t>Will tradeoff safety for price</a:t>
                      </a:r>
                    </a:p>
                    <a:p>
                      <a:pPr marL="176213" marR="0" lvl="0" indent="-176213" algn="l" defTabSz="914400" rtl="0" eaLnBrk="1" fontAlgn="base" latinLnBrk="0" hangingPunct="1">
                        <a:lnSpc>
                          <a:spcPct val="100000"/>
                        </a:lnSpc>
                        <a:spcBef>
                          <a:spcPct val="0"/>
                        </a:spcBef>
                        <a:spcAft>
                          <a:spcPct val="0"/>
                        </a:spcAft>
                        <a:buClrTx/>
                        <a:buSzTx/>
                        <a:buFontTx/>
                        <a:buAutoNum type="arabicPeriod"/>
                        <a:tabLst/>
                      </a:pPr>
                      <a:r>
                        <a:rPr kumimoji="0" lang="en-US" sz="1400" b="0" i="0" u="none" strike="noStrike" cap="none" normalizeH="0" baseline="0" smtClean="0">
                          <a:ln>
                            <a:noFill/>
                          </a:ln>
                          <a:solidFill>
                            <a:srgbClr val="000000"/>
                          </a:solidFill>
                          <a:effectLst/>
                          <a:latin typeface="Arial" charset="0"/>
                          <a:cs typeface="Arial" charset="0"/>
                        </a:rPr>
                        <a:t>Clear target segment</a:t>
                      </a:r>
                    </a:p>
                  </a:txBody>
                  <a:tcPr marT="0" marB="0" horzOverflow="overflow">
                    <a:lnL w="127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E9EDF4"/>
                    </a:solidFill>
                  </a:tcPr>
                </a:tc>
              </a:tr>
            </a:tbl>
          </a:graphicData>
        </a:graphic>
      </p:graphicFrame>
      <p:sp>
        <p:nvSpPr>
          <p:cNvPr id="8" name="Slide Number Placeholder 7"/>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fontAlgn="auto">
              <a:spcBef>
                <a:spcPts val="0"/>
              </a:spcBef>
              <a:spcAft>
                <a:spcPts val="0"/>
              </a:spcAft>
              <a:defRPr/>
            </a:pPr>
            <a:fld id="{08119086-863E-4568-B459-8BA6543EB010}" type="slidenum">
              <a:rPr lang="en-US" sz="1200" b="1">
                <a:solidFill>
                  <a:srgbClr val="0000CC"/>
                </a:solidFill>
                <a:latin typeface="+mn-lt"/>
                <a:cs typeface="+mn-cs"/>
              </a:rPr>
              <a:pPr algn="r" fontAlgn="auto">
                <a:spcBef>
                  <a:spcPts val="0"/>
                </a:spcBef>
                <a:spcAft>
                  <a:spcPts val="0"/>
                </a:spcAft>
                <a:defRPr/>
              </a:pPr>
              <a:t>13</a:t>
            </a:fld>
            <a:endParaRPr lang="en-US" sz="1200" b="1" dirty="0">
              <a:solidFill>
                <a:srgbClr val="0000CC"/>
              </a:solidFill>
              <a:latin typeface="+mn-lt"/>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defRPr/>
            </a:pPr>
            <a:fld id="{14A0EA85-28DC-4FC3-A6EE-1E62A5173949}" type="slidenum">
              <a:rPr lang="en-US" sz="1200" b="1">
                <a:solidFill>
                  <a:srgbClr val="0000CC"/>
                </a:solidFill>
                <a:latin typeface="+mn-lt"/>
                <a:cs typeface="+mn-cs"/>
              </a:rPr>
              <a:pPr algn="r">
                <a:defRPr/>
              </a:pPr>
              <a:t>14</a:t>
            </a:fld>
            <a:endParaRPr lang="en-US" sz="1200" b="1">
              <a:solidFill>
                <a:srgbClr val="0000CC"/>
              </a:solidFill>
              <a:latin typeface="+mn-lt"/>
              <a:cs typeface="+mn-cs"/>
            </a:endParaRPr>
          </a:p>
        </p:txBody>
      </p:sp>
      <p:sp>
        <p:nvSpPr>
          <p:cNvPr id="24579" name="Rectangle 22"/>
          <p:cNvSpPr>
            <a:spLocks noGrp="1" noChangeArrowheads="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2.3 Target Segment Selection and Profile</a:t>
            </a:r>
          </a:p>
        </p:txBody>
      </p:sp>
      <p:sp>
        <p:nvSpPr>
          <p:cNvPr id="24580" name="Content Placeholder 6"/>
          <p:cNvSpPr>
            <a:spLocks noGrp="1"/>
          </p:cNvSpPr>
          <p:nvPr>
            <p:ph idx="4294967295"/>
          </p:nvPr>
        </p:nvSpPr>
        <p:spPr bwMode="auto">
          <a:xfrm>
            <a:off x="152400" y="762000"/>
            <a:ext cx="8839200" cy="1219200"/>
          </a:xfrm>
          <a:prstGeom prst="rect">
            <a:avLst/>
          </a:prstGeom>
          <a:noFill/>
          <a:ln>
            <a:miter lim="800000"/>
            <a:headEnd/>
            <a:tailEnd/>
          </a:ln>
        </p:spPr>
        <p:txBody>
          <a:bodyPr/>
          <a:lstStyle/>
          <a:p>
            <a:pPr marL="0" indent="0" eaLnBrk="1" hangingPunct="1">
              <a:buFont typeface="Arial" pitchFamily="34" charset="0"/>
              <a:buNone/>
            </a:pPr>
            <a:r>
              <a:rPr lang="en-US" sz="2000" smtClean="0">
                <a:solidFill>
                  <a:srgbClr val="0D006C"/>
                </a:solidFill>
                <a:latin typeface="Arial" pitchFamily="34" charset="0"/>
              </a:rPr>
              <a:t>Based on market research, more than one segment may be available to you; however best practice marketing encourages focusing on one or a few target segments.  Use formal procedures to justify your target selection and prepare a profile of the typical customer in your target segment. </a:t>
            </a:r>
          </a:p>
        </p:txBody>
      </p:sp>
      <p:graphicFrame>
        <p:nvGraphicFramePr>
          <p:cNvPr id="228357" name="Group 5"/>
          <p:cNvGraphicFramePr>
            <a:graphicFrameLocks noGrp="1"/>
          </p:cNvGraphicFramePr>
          <p:nvPr/>
        </p:nvGraphicFramePr>
        <p:xfrm>
          <a:off x="228600" y="2197100"/>
          <a:ext cx="5791200" cy="3289300"/>
        </p:xfrm>
        <a:graphic>
          <a:graphicData uri="http://schemas.openxmlformats.org/drawingml/2006/table">
            <a:tbl>
              <a:tblPr/>
              <a:tblGrid>
                <a:gridCol w="2654300"/>
                <a:gridCol w="785813"/>
                <a:gridCol w="773112"/>
                <a:gridCol w="804863"/>
                <a:gridCol w="773112"/>
              </a:tblGrid>
              <a:tr h="190500">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Screening Criteria</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Evaluations Based on Data</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Segment 1</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Segment 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Segment 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Segment 4</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Market Attractiveness Criteria</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Size of market</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10</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Unmet customer need</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Degree of brand loyalty</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5</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Number of competitors</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Mean Score on Market Attractiveness</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5.0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6.3</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7.8</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Business Competency Criteria</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Brand awareness</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9</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Brand likeability</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Intention to buy brand</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Product assortment</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18415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Mean Score on Brand Position</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8.0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6.0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7.8</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Arial" charset="0"/>
                          <a:cs typeface="Arial" charset="0"/>
                        </a:rPr>
                        <a:t>7.0</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accent1"/>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Overall Mean Score</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7.9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5.5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7.0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Arial" charset="0"/>
                          <a:cs typeface="Arial" charset="0"/>
                        </a:rPr>
                        <a:t>7.4</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212725">
                <a:tc gridSpan="5">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Calibri" pitchFamily="34" charset="0"/>
                          <a:cs typeface="Arial" charset="0"/>
                        </a:rPr>
                        <a:t>Rating Scale From 1 to 10, Where 1=Very Low Rating to 10=Very High Rating</a:t>
                      </a:r>
                    </a:p>
                  </a:txBody>
                  <a:tcPr marL="9525" marR="9525"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4677" name="Rectangle 3"/>
          <p:cNvSpPr txBox="1">
            <a:spLocks noChangeArrowheads="1"/>
          </p:cNvSpPr>
          <p:nvPr/>
        </p:nvSpPr>
        <p:spPr bwMode="auto">
          <a:xfrm>
            <a:off x="4724400" y="2667000"/>
            <a:ext cx="4244975" cy="3857625"/>
          </a:xfrm>
          <a:prstGeom prst="rect">
            <a:avLst/>
          </a:prstGeom>
          <a:solidFill>
            <a:srgbClr val="FFFF99"/>
          </a:solidFill>
          <a:ln w="28575">
            <a:solidFill>
              <a:schemeClr val="tx2"/>
            </a:solidFill>
            <a:miter lim="800000"/>
            <a:headEnd/>
            <a:tailEnd/>
          </a:ln>
        </p:spPr>
        <p:txBody>
          <a:bodyPr tIns="91440"/>
          <a:lstStyle/>
          <a:p>
            <a:pPr marL="342900" indent="-342900" algn="ctr">
              <a:lnSpc>
                <a:spcPct val="80000"/>
              </a:lnSpc>
              <a:spcBef>
                <a:spcPct val="20000"/>
              </a:spcBef>
              <a:buSzPct val="75000"/>
            </a:pPr>
            <a:r>
              <a:rPr lang="en-US" sz="1200" b="1">
                <a:solidFill>
                  <a:schemeClr val="tx1"/>
                </a:solidFill>
              </a:rPr>
              <a:t>TARGET SEGMENT CUSTOMER PROFILE</a:t>
            </a:r>
          </a:p>
          <a:p>
            <a:pPr marL="342900" indent="-342900">
              <a:lnSpc>
                <a:spcPct val="80000"/>
              </a:lnSpc>
              <a:spcBef>
                <a:spcPct val="20000"/>
              </a:spcBef>
              <a:buSzPct val="75000"/>
              <a:buFontTx/>
              <a:buBlip>
                <a:blip r:embed="rId3"/>
              </a:buBlip>
            </a:pPr>
            <a:r>
              <a:rPr lang="en-US" sz="1200" b="1">
                <a:solidFill>
                  <a:schemeClr val="tx1"/>
                </a:solidFill>
              </a:rPr>
              <a:t>Segment label: _____________________________</a:t>
            </a:r>
          </a:p>
          <a:p>
            <a:pPr marL="342900" indent="-342900">
              <a:lnSpc>
                <a:spcPct val="80000"/>
              </a:lnSpc>
              <a:spcBef>
                <a:spcPct val="20000"/>
              </a:spcBef>
              <a:buSzPct val="75000"/>
              <a:buFontTx/>
              <a:buBlip>
                <a:blip r:embed="rId3"/>
              </a:buBlip>
            </a:pPr>
            <a:r>
              <a:rPr lang="en-US" sz="1200" b="1">
                <a:solidFill>
                  <a:schemeClr val="tx1"/>
                </a:solidFill>
              </a:rPr>
              <a:t>Job title: __________________________________</a:t>
            </a:r>
          </a:p>
          <a:p>
            <a:pPr marL="342900" indent="-342900">
              <a:lnSpc>
                <a:spcPct val="80000"/>
              </a:lnSpc>
              <a:spcBef>
                <a:spcPct val="20000"/>
              </a:spcBef>
              <a:buSzPct val="75000"/>
              <a:buFontTx/>
              <a:buBlip>
                <a:blip r:embed="rId3"/>
              </a:buBlip>
            </a:pPr>
            <a:r>
              <a:rPr lang="en-US" sz="1200" b="1">
                <a:solidFill>
                  <a:schemeClr val="tx1"/>
                </a:solidFill>
              </a:rPr>
              <a:t>Role in buying center: _______________________</a:t>
            </a:r>
          </a:p>
          <a:p>
            <a:pPr marL="342900" indent="-342900">
              <a:lnSpc>
                <a:spcPct val="80000"/>
              </a:lnSpc>
              <a:spcBef>
                <a:spcPct val="20000"/>
              </a:spcBef>
              <a:buSzPct val="75000"/>
              <a:buFontTx/>
              <a:buBlip>
                <a:blip r:embed="rId3"/>
              </a:buBlip>
            </a:pPr>
            <a:r>
              <a:rPr lang="en-US" sz="1200" b="1">
                <a:solidFill>
                  <a:schemeClr val="tx1"/>
                </a:solidFill>
              </a:rPr>
              <a:t>Organization size: __________________________</a:t>
            </a:r>
          </a:p>
          <a:p>
            <a:pPr marL="342900" indent="-342900">
              <a:lnSpc>
                <a:spcPct val="80000"/>
              </a:lnSpc>
              <a:spcBef>
                <a:spcPct val="20000"/>
              </a:spcBef>
              <a:buSzPct val="75000"/>
              <a:buFontTx/>
              <a:buBlip>
                <a:blip r:embed="rId3"/>
              </a:buBlip>
            </a:pPr>
            <a:r>
              <a:rPr lang="en-US" sz="1200" b="1">
                <a:solidFill>
                  <a:schemeClr val="tx1"/>
                </a:solidFill>
              </a:rPr>
              <a:t>Organization location: _______________________</a:t>
            </a:r>
          </a:p>
          <a:p>
            <a:pPr marL="342900" indent="-342900">
              <a:lnSpc>
                <a:spcPct val="80000"/>
              </a:lnSpc>
              <a:spcBef>
                <a:spcPct val="20000"/>
              </a:spcBef>
              <a:buSzPct val="75000"/>
              <a:buFontTx/>
              <a:buBlip>
                <a:blip r:embed="rId3"/>
              </a:buBlip>
            </a:pPr>
            <a:r>
              <a:rPr lang="en-US" sz="1200" b="1">
                <a:solidFill>
                  <a:schemeClr val="tx1"/>
                </a:solidFill>
              </a:rPr>
              <a:t>Focus departments: _________________________</a:t>
            </a:r>
          </a:p>
          <a:p>
            <a:pPr marL="342900" indent="-342900">
              <a:lnSpc>
                <a:spcPct val="80000"/>
              </a:lnSpc>
              <a:spcBef>
                <a:spcPct val="20000"/>
              </a:spcBef>
              <a:buSzPct val="75000"/>
              <a:buFontTx/>
              <a:buBlip>
                <a:blip r:embed="rId3"/>
              </a:buBlip>
            </a:pPr>
            <a:r>
              <a:rPr lang="en-US" sz="1200" b="1">
                <a:solidFill>
                  <a:schemeClr val="tx1"/>
                </a:solidFill>
              </a:rPr>
              <a:t>Top five needs:_____________________________</a:t>
            </a:r>
          </a:p>
          <a:p>
            <a:pPr marL="342900" indent="-342900">
              <a:lnSpc>
                <a:spcPct val="80000"/>
              </a:lnSpc>
              <a:spcBef>
                <a:spcPct val="20000"/>
              </a:spcBef>
              <a:buSzPct val="75000"/>
              <a:buFontTx/>
              <a:buBlip>
                <a:blip r:embed="rId3"/>
              </a:buBlip>
            </a:pPr>
            <a:r>
              <a:rPr lang="en-US" sz="1200" b="1">
                <a:solidFill>
                  <a:schemeClr val="tx1"/>
                </a:solidFill>
              </a:rPr>
              <a:t>Product features most valued: ________________</a:t>
            </a:r>
          </a:p>
          <a:p>
            <a:pPr marL="342900" indent="-342900">
              <a:lnSpc>
                <a:spcPct val="80000"/>
              </a:lnSpc>
              <a:spcBef>
                <a:spcPct val="20000"/>
              </a:spcBef>
              <a:buSzPct val="75000"/>
              <a:buFontTx/>
              <a:buBlip>
                <a:blip r:embed="rId3"/>
              </a:buBlip>
            </a:pPr>
            <a:r>
              <a:rPr lang="en-US" sz="1200" b="1">
                <a:solidFill>
                  <a:schemeClr val="tx1"/>
                </a:solidFill>
              </a:rPr>
              <a:t>Rating of your brand: ________________________</a:t>
            </a:r>
          </a:p>
          <a:p>
            <a:pPr marL="342900" indent="-342900">
              <a:lnSpc>
                <a:spcPct val="80000"/>
              </a:lnSpc>
              <a:spcBef>
                <a:spcPct val="20000"/>
              </a:spcBef>
              <a:buSzPct val="75000"/>
              <a:buFontTx/>
              <a:buBlip>
                <a:blip r:embed="rId3"/>
              </a:buBlip>
            </a:pPr>
            <a:r>
              <a:rPr lang="en-US" sz="1200" b="1">
                <a:solidFill>
                  <a:schemeClr val="tx1"/>
                </a:solidFill>
              </a:rPr>
              <a:t>Ratings of top two competitors: _______________</a:t>
            </a:r>
          </a:p>
          <a:p>
            <a:pPr marL="342900" indent="-342900">
              <a:lnSpc>
                <a:spcPct val="80000"/>
              </a:lnSpc>
              <a:spcBef>
                <a:spcPct val="20000"/>
              </a:spcBef>
              <a:buSzPct val="75000"/>
              <a:buFontTx/>
              <a:buBlip>
                <a:blip r:embed="rId3"/>
              </a:buBlip>
            </a:pPr>
            <a:r>
              <a:rPr lang="en-US" sz="1200" b="1">
                <a:solidFill>
                  <a:schemeClr val="tx1"/>
                </a:solidFill>
              </a:rPr>
              <a:t>Business process: __________________________</a:t>
            </a:r>
          </a:p>
          <a:p>
            <a:pPr marL="342900" indent="-342900">
              <a:lnSpc>
                <a:spcPct val="80000"/>
              </a:lnSpc>
              <a:spcBef>
                <a:spcPct val="20000"/>
              </a:spcBef>
              <a:buSzPct val="75000"/>
              <a:buFontTx/>
              <a:buBlip>
                <a:blip r:embed="rId3"/>
              </a:buBlip>
            </a:pPr>
            <a:r>
              <a:rPr lang="en-US" sz="1200" b="1">
                <a:solidFill>
                  <a:schemeClr val="tx1"/>
                </a:solidFill>
              </a:rPr>
              <a:t>Technological competence: __________________</a:t>
            </a:r>
          </a:p>
          <a:p>
            <a:pPr marL="342900" indent="-342900">
              <a:lnSpc>
                <a:spcPct val="80000"/>
              </a:lnSpc>
              <a:spcBef>
                <a:spcPct val="20000"/>
              </a:spcBef>
              <a:buSzPct val="75000"/>
              <a:buFontTx/>
              <a:buBlip>
                <a:blip r:embed="rId3"/>
              </a:buBlip>
            </a:pPr>
            <a:r>
              <a:rPr lang="en-US" sz="1200" b="1">
                <a:solidFill>
                  <a:schemeClr val="tx1"/>
                </a:solidFill>
              </a:rPr>
              <a:t>Product usage volume and value: _____________</a:t>
            </a:r>
          </a:p>
          <a:p>
            <a:pPr marL="342900" indent="-342900">
              <a:lnSpc>
                <a:spcPct val="80000"/>
              </a:lnSpc>
              <a:spcBef>
                <a:spcPct val="20000"/>
              </a:spcBef>
              <a:buSzPct val="75000"/>
              <a:buFontTx/>
              <a:buBlip>
                <a:blip r:embed="rId3"/>
              </a:buBlip>
            </a:pPr>
            <a:r>
              <a:rPr lang="en-US" sz="1200" b="1">
                <a:solidFill>
                  <a:schemeClr val="tx1"/>
                </a:solidFill>
              </a:rPr>
              <a:t>Competitor shares: _________________________</a:t>
            </a:r>
          </a:p>
          <a:p>
            <a:pPr marL="342900" indent="-342900">
              <a:lnSpc>
                <a:spcPct val="80000"/>
              </a:lnSpc>
              <a:spcBef>
                <a:spcPct val="20000"/>
              </a:spcBef>
              <a:buSzPct val="75000"/>
              <a:buFontTx/>
              <a:buBlip>
                <a:blip r:embed="rId3"/>
              </a:buBlip>
            </a:pPr>
            <a:r>
              <a:rPr lang="en-US" sz="1200" b="1">
                <a:solidFill>
                  <a:schemeClr val="tx1"/>
                </a:solidFill>
              </a:rPr>
              <a:t>Trade magazines read: ______________________</a:t>
            </a:r>
          </a:p>
          <a:p>
            <a:pPr marL="342900" indent="-342900">
              <a:lnSpc>
                <a:spcPct val="80000"/>
              </a:lnSpc>
              <a:spcBef>
                <a:spcPct val="20000"/>
              </a:spcBef>
              <a:buSzPct val="75000"/>
              <a:buFontTx/>
              <a:buBlip>
                <a:blip r:embed="rId3"/>
              </a:buBlip>
            </a:pPr>
            <a:r>
              <a:rPr lang="en-US" sz="1200" b="1">
                <a:solidFill>
                  <a:schemeClr val="tx1"/>
                </a:solidFill>
              </a:rPr>
              <a:t>Trade shows visited: ________________________</a:t>
            </a:r>
          </a:p>
          <a:p>
            <a:pPr marL="342900" indent="-342900">
              <a:lnSpc>
                <a:spcPct val="80000"/>
              </a:lnSpc>
              <a:spcBef>
                <a:spcPct val="20000"/>
              </a:spcBef>
              <a:buSzPct val="75000"/>
              <a:buFontTx/>
              <a:buBlip>
                <a:blip r:embed="rId3"/>
              </a:buBlip>
            </a:pPr>
            <a:r>
              <a:rPr lang="en-US" sz="1200" b="1">
                <a:solidFill>
                  <a:schemeClr val="tx1"/>
                </a:solidFill>
              </a:rPr>
              <a:t>Internet usage: _____________________________</a:t>
            </a:r>
          </a:p>
          <a:p>
            <a:pPr marL="342900" indent="-342900">
              <a:lnSpc>
                <a:spcPct val="80000"/>
              </a:lnSpc>
              <a:spcBef>
                <a:spcPct val="20000"/>
              </a:spcBef>
              <a:buSzPct val="75000"/>
              <a:buFontTx/>
              <a:buBlip>
                <a:blip r:embed="rId3"/>
              </a:buBlip>
            </a:pPr>
            <a:r>
              <a:rPr lang="en-US" sz="1200" b="1">
                <a:solidFill>
                  <a:schemeClr val="tx1"/>
                </a:solidFill>
              </a:rPr>
              <a:t>Other touch points: _________________________</a:t>
            </a:r>
          </a:p>
          <a:p>
            <a:pPr marL="342900" indent="-342900">
              <a:lnSpc>
                <a:spcPct val="80000"/>
              </a:lnSpc>
              <a:spcBef>
                <a:spcPct val="20000"/>
              </a:spcBef>
              <a:buSzPct val="75000"/>
              <a:buFontTx/>
              <a:buBlip>
                <a:blip r:embed="rId3"/>
              </a:buBlip>
            </a:pPr>
            <a:r>
              <a:rPr lang="en-US" sz="1200" b="1">
                <a:solidFill>
                  <a:schemeClr val="tx1"/>
                </a:solidFill>
              </a:rPr>
              <a:t>List other descriptors: _______________________</a:t>
            </a:r>
          </a:p>
        </p:txBody>
      </p:sp>
      <p:sp>
        <p:nvSpPr>
          <p:cNvPr id="24678" name="Text Box 103"/>
          <p:cNvSpPr txBox="1">
            <a:spLocks noChangeArrowheads="1"/>
          </p:cNvSpPr>
          <p:nvPr/>
        </p:nvSpPr>
        <p:spPr bwMode="auto">
          <a:xfrm>
            <a:off x="762000" y="5715000"/>
            <a:ext cx="3429000" cy="46672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Required Chart.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fld id="{981F02E5-F005-449D-9488-7897C5359A95}" type="slidenum">
              <a:rPr lang="en-US" sz="1200" b="1"/>
              <a:pPr algn="r"/>
              <a:t>15</a:t>
            </a:fld>
            <a:endParaRPr lang="en-US" sz="1200" b="1"/>
          </a:p>
        </p:txBody>
      </p:sp>
      <p:sp>
        <p:nvSpPr>
          <p:cNvPr id="25603" name="Rectangle 22"/>
          <p:cNvSpPr>
            <a:spLocks noGrp="1" noChangeArrowheads="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2.4 Value Proposition/Positioning Statement</a:t>
            </a:r>
          </a:p>
        </p:txBody>
      </p:sp>
      <p:sp>
        <p:nvSpPr>
          <p:cNvPr id="25604" name="Content Placeholder 6"/>
          <p:cNvSpPr>
            <a:spLocks noGrp="1"/>
          </p:cNvSpPr>
          <p:nvPr>
            <p:ph idx="4294967295"/>
          </p:nvPr>
        </p:nvSpPr>
        <p:spPr bwMode="auto">
          <a:xfrm>
            <a:off x="152400" y="762000"/>
            <a:ext cx="8839200" cy="1219200"/>
          </a:xfrm>
          <a:prstGeom prst="rect">
            <a:avLst/>
          </a:prstGeom>
          <a:noFill/>
          <a:ln>
            <a:miter lim="800000"/>
            <a:headEnd/>
            <a:tailEnd/>
          </a:ln>
        </p:spPr>
        <p:txBody>
          <a:bodyPr/>
          <a:lstStyle/>
          <a:p>
            <a:pPr marL="0" indent="0" eaLnBrk="1" hangingPunct="1">
              <a:buFont typeface="Arial" pitchFamily="34" charset="0"/>
              <a:buNone/>
            </a:pPr>
            <a:r>
              <a:rPr lang="en-US" sz="2000" smtClean="0">
                <a:solidFill>
                  <a:srgbClr val="0D006C"/>
                </a:solidFill>
                <a:latin typeface="Arial" pitchFamily="34" charset="0"/>
              </a:rPr>
              <a:t>The Value Proposition/Positioning Sstatement sets the direction for your entire marketing strategy and actions.  It is the statement of your long run competitive advantage in your target segment.  </a:t>
            </a:r>
          </a:p>
        </p:txBody>
      </p:sp>
      <p:grpSp>
        <p:nvGrpSpPr>
          <p:cNvPr id="25605" name="Content Placeholder 8"/>
          <p:cNvGrpSpPr>
            <a:grpSpLocks noGrp="1"/>
          </p:cNvGrpSpPr>
          <p:nvPr/>
        </p:nvGrpSpPr>
        <p:grpSpPr bwMode="auto">
          <a:xfrm>
            <a:off x="103188" y="1752600"/>
            <a:ext cx="9126537" cy="4591050"/>
            <a:chOff x="65" y="1313"/>
            <a:chExt cx="5749" cy="2892"/>
          </a:xfrm>
        </p:grpSpPr>
        <p:pic>
          <p:nvPicPr>
            <p:cNvPr id="25607" name="Content Placeholder 8"/>
            <p:cNvPicPr>
              <a:picLocks noChangeArrowheads="1"/>
            </p:cNvPicPr>
            <p:nvPr/>
          </p:nvPicPr>
          <p:blipFill>
            <a:blip r:embed="rId3" cstate="print"/>
            <a:srcRect/>
            <a:stretch>
              <a:fillRect/>
            </a:stretch>
          </p:blipFill>
          <p:spPr bwMode="auto">
            <a:xfrm>
              <a:off x="65" y="1313"/>
              <a:ext cx="5749" cy="2892"/>
            </a:xfrm>
            <a:prstGeom prst="rect">
              <a:avLst/>
            </a:prstGeom>
            <a:noFill/>
            <a:ln w="9525">
              <a:noFill/>
              <a:miter lim="800000"/>
              <a:headEnd/>
              <a:tailEnd/>
            </a:ln>
          </p:spPr>
        </p:pic>
        <p:sp>
          <p:nvSpPr>
            <p:cNvPr id="25608" name="Text Box 7"/>
            <p:cNvSpPr txBox="1">
              <a:spLocks noChangeArrowheads="1"/>
            </p:cNvSpPr>
            <p:nvPr/>
          </p:nvSpPr>
          <p:spPr bwMode="auto">
            <a:xfrm>
              <a:off x="203" y="1451"/>
              <a:ext cx="5354" cy="2522"/>
            </a:xfrm>
            <a:prstGeom prst="rect">
              <a:avLst/>
            </a:prstGeom>
            <a:noFill/>
            <a:ln w="9525">
              <a:noFill/>
              <a:miter lim="800000"/>
              <a:headEnd/>
              <a:tailEnd/>
            </a:ln>
          </p:spPr>
          <p:txBody>
            <a:bodyPr lIns="45720" rIns="0"/>
            <a:lstStyle/>
            <a:p>
              <a:pPr marL="342900" indent="-342900" algn="ctr">
                <a:buSzPct val="75000"/>
              </a:pPr>
              <a:r>
                <a:rPr lang="en-US" b="1"/>
                <a:t>Format for Value Proposition/Positioning Statement</a:t>
              </a:r>
            </a:p>
            <a:p>
              <a:pPr marL="342900" indent="-342900">
                <a:buSzPct val="75000"/>
                <a:buFontTx/>
                <a:buBlip>
                  <a:blip r:embed="rId4"/>
                </a:buBlip>
              </a:pPr>
              <a:endParaRPr lang="en-US" sz="1200" b="1"/>
            </a:p>
            <a:p>
              <a:pPr marL="342900" indent="-342900">
                <a:buSzPct val="75000"/>
                <a:buFontTx/>
                <a:buBlip>
                  <a:blip r:embed="rId4"/>
                </a:buBlip>
              </a:pPr>
              <a:r>
                <a:rPr lang="en-US" sz="1600" b="1"/>
                <a:t>FOR: </a:t>
              </a:r>
              <a:r>
                <a:rPr lang="en-US" sz="1600"/>
                <a:t>(definition of target segment customers)</a:t>
              </a:r>
            </a:p>
            <a:p>
              <a:pPr marL="342900" indent="-342900">
                <a:buSzPct val="75000"/>
                <a:buFontTx/>
                <a:buBlip>
                  <a:blip r:embed="rId4"/>
                </a:buBlip>
              </a:pPr>
              <a:endParaRPr lang="en-US" sz="1200" b="1"/>
            </a:p>
            <a:p>
              <a:pPr marL="342900" indent="-342900">
                <a:buSzPct val="75000"/>
                <a:buFontTx/>
                <a:buBlip>
                  <a:blip r:embed="rId4"/>
                </a:buBlip>
              </a:pPr>
              <a:r>
                <a:rPr lang="en-US" sz="1600" b="1"/>
                <a:t>WHO NEED: </a:t>
              </a:r>
              <a:r>
                <a:rPr lang="en-US" sz="1600"/>
                <a:t>(clear description of  core need or tension within customers in target segment)</a:t>
              </a:r>
            </a:p>
            <a:p>
              <a:pPr marL="342900" indent="-342900">
                <a:buSzPct val="75000"/>
                <a:buFontTx/>
                <a:buBlip>
                  <a:blip r:embed="rId4"/>
                </a:buBlip>
              </a:pPr>
              <a:endParaRPr lang="en-US" sz="1200" b="1"/>
            </a:p>
            <a:p>
              <a:pPr marL="342900" indent="-342900">
                <a:buSzPct val="75000"/>
                <a:buFontTx/>
                <a:buBlip>
                  <a:blip r:embed="rId4"/>
                </a:buBlip>
              </a:pPr>
              <a:r>
                <a:rPr lang="en-US" sz="1600" b="1"/>
                <a:t>“X” IS THE BRAND OF: </a:t>
              </a:r>
              <a:r>
                <a:rPr lang="en-US" sz="1600"/>
                <a:t>(define the category/industry in which you compete with this brand)</a:t>
              </a:r>
            </a:p>
            <a:p>
              <a:pPr marL="342900" indent="-342900">
                <a:buSzPct val="75000"/>
                <a:buFontTx/>
                <a:buBlip>
                  <a:blip r:embed="rId4"/>
                </a:buBlip>
              </a:pPr>
              <a:endParaRPr lang="en-US" sz="1200"/>
            </a:p>
            <a:p>
              <a:pPr marL="342900" indent="-342900">
                <a:buSzPct val="75000"/>
                <a:buFontTx/>
                <a:buBlip>
                  <a:blip r:embed="rId4"/>
                </a:buBlip>
              </a:pPr>
              <a:r>
                <a:rPr lang="en-US" sz="1600" b="1"/>
                <a:t>THAT BEATS THE COMPETITION BECAUSE: </a:t>
              </a:r>
              <a:r>
                <a:rPr lang="en-US" sz="1600"/>
                <a:t>(main point of difference that represents your long term competitive advantage to meet customer needs).</a:t>
              </a:r>
            </a:p>
            <a:p>
              <a:pPr marL="342900" indent="-342900">
                <a:buSzPct val="75000"/>
                <a:buFontTx/>
                <a:buBlip>
                  <a:blip r:embed="rId4"/>
                </a:buBlip>
              </a:pPr>
              <a:endParaRPr lang="en-US" sz="1200" b="1"/>
            </a:p>
            <a:p>
              <a:pPr marL="342900" indent="-342900">
                <a:buSzPct val="75000"/>
                <a:buFontTx/>
                <a:buBlip>
                  <a:blip r:embed="rId4"/>
                </a:buBlip>
              </a:pPr>
              <a:r>
                <a:rPr lang="en-US" sz="1600" b="1"/>
                <a:t>THE REASON WHY IS: </a:t>
              </a:r>
              <a:r>
                <a:rPr lang="en-US" sz="1600"/>
                <a:t>(your R&amp;D technology and other competencies that support your competitive advantage).</a:t>
              </a:r>
            </a:p>
            <a:p>
              <a:pPr marL="342900" indent="-342900">
                <a:buSzPct val="75000"/>
                <a:buFontTx/>
                <a:buBlip>
                  <a:blip r:embed="rId4"/>
                </a:buBlip>
              </a:pPr>
              <a:endParaRPr lang="en-US" sz="1200" b="1"/>
            </a:p>
            <a:p>
              <a:pPr marL="342900" indent="-342900">
                <a:buSzPct val="75000"/>
                <a:buFontTx/>
                <a:buBlip>
                  <a:blip r:embed="rId4"/>
                </a:buBlip>
              </a:pPr>
              <a:r>
                <a:rPr lang="en-US" sz="1600" b="1"/>
                <a:t>THIS POSITIONING CONNECTS WITH THE CORE BRAND VISION BY: </a:t>
              </a:r>
              <a:r>
                <a:rPr lang="en-US" sz="1600"/>
                <a:t>(the most important links to the core brand vision)</a:t>
              </a:r>
              <a:endParaRPr lang="en-US" sz="1600" b="1"/>
            </a:p>
          </p:txBody>
        </p:sp>
      </p:grpSp>
      <p:sp>
        <p:nvSpPr>
          <p:cNvPr id="25606" name="Text Box 9"/>
          <p:cNvSpPr txBox="1">
            <a:spLocks noChangeArrowheads="1"/>
          </p:cNvSpPr>
          <p:nvPr/>
        </p:nvSpPr>
        <p:spPr bwMode="auto">
          <a:xfrm>
            <a:off x="914400" y="6324600"/>
            <a:ext cx="4648200" cy="46672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t>This is a required chart.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2400" y="30163"/>
            <a:ext cx="8839200" cy="731837"/>
          </a:xfrm>
          <a:noFill/>
        </p:spPr>
        <p:txBody>
          <a:bodyPr/>
          <a:lstStyle/>
          <a:p>
            <a:r>
              <a:rPr lang="en-US" smtClean="0">
                <a:latin typeface="Arial" pitchFamily="34" charset="0"/>
              </a:rPr>
              <a:t>Key Issues Worksheet</a:t>
            </a:r>
          </a:p>
        </p:txBody>
      </p:sp>
      <p:sp>
        <p:nvSpPr>
          <p:cNvPr id="26627"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D006C"/>
                </a:solidFill>
                <a:latin typeface="Arial" pitchFamily="34" charset="0"/>
              </a:rPr>
              <a:t>List below the major issues you believe are absolutely critical to address for you to be successful in your market.  List at least three but no more than five major issues.  Each issue of course represents many sub-issues.</a:t>
            </a:r>
          </a:p>
        </p:txBody>
      </p:sp>
      <p:graphicFrame>
        <p:nvGraphicFramePr>
          <p:cNvPr id="6" name="Content Placeholder 5"/>
          <p:cNvGraphicFramePr>
            <a:graphicFrameLocks noGrp="1"/>
          </p:cNvGraphicFramePr>
          <p:nvPr>
            <p:ph idx="10"/>
          </p:nvPr>
        </p:nvGraphicFramePr>
        <p:xfrm>
          <a:off x="152400" y="1981200"/>
          <a:ext cx="8839200" cy="4267200"/>
        </p:xfrm>
        <a:graphic>
          <a:graphicData uri="http://schemas.openxmlformats.org/drawingml/2006/table">
            <a:tbl>
              <a:tblPr firstRow="1" bandRow="1">
                <a:tableStyleId>{5C22544A-7EE6-4342-B048-85BDC9FD1C3A}</a:tableStyleId>
              </a:tblPr>
              <a:tblGrid>
                <a:gridCol w="8839200"/>
              </a:tblGrid>
              <a:tr h="711200">
                <a:tc>
                  <a:txBody>
                    <a:bodyPr/>
                    <a:lstStyle/>
                    <a:p>
                      <a:pPr algn="ctr"/>
                      <a:r>
                        <a:rPr lang="en-US" sz="2400" dirty="0" smtClean="0"/>
                        <a:t>Key Issues</a:t>
                      </a:r>
                      <a:endParaRPr lang="en-US" sz="2400" dirty="0"/>
                    </a:p>
                  </a:txBody>
                  <a:tcPr anchor="ct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r h="711200">
                <a:tc>
                  <a:txBody>
                    <a:bodyPr/>
                    <a:lstStyle/>
                    <a:p>
                      <a:endParaRPr lang="en-US"/>
                    </a:p>
                  </a:txBody>
                  <a:tcP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r h="711200">
                <a:tc>
                  <a:txBody>
                    <a:bodyPr/>
                    <a:lstStyle/>
                    <a:p>
                      <a:endParaRPr lang="en-US"/>
                    </a:p>
                  </a:txBody>
                  <a:tcP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r h="711200">
                <a:tc>
                  <a:txBody>
                    <a:bodyPr/>
                    <a:lstStyle/>
                    <a:p>
                      <a:endParaRPr lang="en-US"/>
                    </a:p>
                  </a:txBody>
                  <a:tcP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r h="711200">
                <a:tc>
                  <a:txBody>
                    <a:bodyPr/>
                    <a:lstStyle/>
                    <a:p>
                      <a:endParaRPr lang="en-US"/>
                    </a:p>
                  </a:txBody>
                  <a:tcP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r h="711200">
                <a:tc>
                  <a:txBody>
                    <a:bodyPr/>
                    <a:lstStyle/>
                    <a:p>
                      <a:endParaRPr lang="en-US" dirty="0"/>
                    </a:p>
                  </a:txBody>
                  <a:tcPr>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1"/>
          </p:nvPr>
        </p:nvSpPr>
        <p:spPr/>
        <p:txBody>
          <a:bodyPr/>
          <a:lstStyle/>
          <a:p>
            <a:pPr fontAlgn="auto">
              <a:spcBef>
                <a:spcPts val="0"/>
              </a:spcBef>
              <a:spcAft>
                <a:spcPts val="0"/>
              </a:spcAft>
              <a:defRPr/>
            </a:pPr>
            <a:fld id="{3BAA1310-6718-4887-ACDF-E4C38508CBF6}" type="slidenum">
              <a:rPr lang="en-US" sz="1200">
                <a:solidFill>
                  <a:srgbClr val="0000CC"/>
                </a:solidFill>
                <a:latin typeface="+mn-lt"/>
                <a:cs typeface="+mn-cs"/>
              </a:rPr>
              <a:pPr fontAlgn="auto">
                <a:spcBef>
                  <a:spcPts val="0"/>
                </a:spcBef>
                <a:spcAft>
                  <a:spcPts val="0"/>
                </a:spcAft>
                <a:defRPr/>
              </a:pPr>
              <a:t>16</a:t>
            </a:fld>
            <a:endParaRPr lang="en-US" sz="1200" dirty="0">
              <a:solidFill>
                <a:srgbClr val="0000CC"/>
              </a:solidFill>
              <a:latin typeface="+mn-lt"/>
              <a:cs typeface="+mn-cs"/>
            </a:endParaRPr>
          </a:p>
        </p:txBody>
      </p:sp>
      <p:sp>
        <p:nvSpPr>
          <p:cNvPr id="26645" name="Text Box 22"/>
          <p:cNvSpPr txBox="1">
            <a:spLocks noChangeArrowheads="1"/>
          </p:cNvSpPr>
          <p:nvPr/>
        </p:nvSpPr>
        <p:spPr bwMode="auto">
          <a:xfrm>
            <a:off x="1828800" y="3505200"/>
            <a:ext cx="5638800" cy="1196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This slide should focus on the key issues that stand in the way of you achieving your marketing objectives.</a:t>
            </a:r>
          </a:p>
        </p:txBody>
      </p:sp>
      <p:sp>
        <p:nvSpPr>
          <p:cNvPr id="26646" name="Text Box 23"/>
          <p:cNvSpPr txBox="1">
            <a:spLocks noChangeArrowheads="1"/>
          </p:cNvSpPr>
          <p:nvPr/>
        </p:nvSpPr>
        <p:spPr bwMode="auto">
          <a:xfrm>
            <a:off x="2438400" y="5334000"/>
            <a:ext cx="5029200" cy="46672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This is a required chart.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p:txBody>
          <a:bodyPr/>
          <a:lstStyle/>
          <a:p>
            <a:pPr>
              <a:defRPr/>
            </a:pPr>
            <a:fld id="{1089FF4B-341F-4341-AE55-6C69B8117636}" type="slidenum">
              <a:rPr lang="en-US" sz="1200">
                <a:solidFill>
                  <a:srgbClr val="0000CC"/>
                </a:solidFill>
                <a:latin typeface="+mn-lt"/>
                <a:cs typeface="+mn-cs"/>
              </a:rPr>
              <a:pPr>
                <a:defRPr/>
              </a:pPr>
              <a:t>17</a:t>
            </a:fld>
            <a:endParaRPr lang="en-US" sz="1200">
              <a:solidFill>
                <a:srgbClr val="0000CC"/>
              </a:solidFill>
              <a:latin typeface="+mn-lt"/>
              <a:cs typeface="+mn-cs"/>
            </a:endParaRPr>
          </a:p>
        </p:txBody>
      </p:sp>
      <p:sp>
        <p:nvSpPr>
          <p:cNvPr id="27651"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3.1 Marketing Objectives and Goals</a:t>
            </a:r>
          </a:p>
        </p:txBody>
      </p:sp>
      <p:sp>
        <p:nvSpPr>
          <p:cNvPr id="27652" name="Content Placeholder 7"/>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solidFill>
                  <a:srgbClr val="0D006C"/>
                </a:solidFill>
                <a:latin typeface="Arial" pitchFamily="34" charset="0"/>
              </a:rPr>
              <a:t>Marketing objectives and goals are based on the cognitive, attitudinal, and behavioral changes you want from your target customers.  Achieving these marketing objectives and goals will lead to attaining the usual business objectives and goals of sales, market share, and profit.</a:t>
            </a:r>
          </a:p>
        </p:txBody>
      </p:sp>
      <p:graphicFrame>
        <p:nvGraphicFramePr>
          <p:cNvPr id="7" name="Group 36"/>
          <p:cNvGraphicFramePr>
            <a:graphicFrameLocks/>
          </p:cNvGraphicFramePr>
          <p:nvPr/>
        </p:nvGraphicFramePr>
        <p:xfrm>
          <a:off x="3657600" y="2895600"/>
          <a:ext cx="5334000" cy="3081660"/>
        </p:xfrm>
        <a:graphic>
          <a:graphicData uri="http://schemas.openxmlformats.org/drawingml/2006/table">
            <a:tbl>
              <a:tblPr/>
              <a:tblGrid>
                <a:gridCol w="2667000"/>
                <a:gridCol w="2667000"/>
              </a:tblGrid>
              <a:tr h="311483">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en-US" sz="1800" b="1" i="0" u="none" strike="noStrike" cap="none" normalizeH="0" baseline="0" dirty="0" smtClean="0">
                          <a:ln>
                            <a:noFill/>
                          </a:ln>
                          <a:solidFill>
                            <a:srgbClr val="000099"/>
                          </a:solidFill>
                          <a:effectLst/>
                          <a:latin typeface="Arial" charset="0"/>
                          <a:cs typeface="Arial" charset="0"/>
                        </a:rPr>
                        <a:t>Objectives</a:t>
                      </a:r>
                    </a:p>
                  </a:txBody>
                  <a:tcPr marL="92780" marR="92780"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en-US" sz="1800" b="1" i="0" u="none" strike="noStrike" cap="none" normalizeH="0" baseline="0" dirty="0" smtClean="0">
                          <a:ln>
                            <a:noFill/>
                          </a:ln>
                          <a:solidFill>
                            <a:srgbClr val="000099"/>
                          </a:solidFill>
                          <a:effectLst/>
                          <a:latin typeface="Arial" charset="0"/>
                          <a:cs typeface="Arial" charset="0"/>
                        </a:rPr>
                        <a:t>Goals</a:t>
                      </a:r>
                    </a:p>
                  </a:txBody>
                  <a:tcPr marL="92780" marR="92780"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FFFF00"/>
                    </a:solidFill>
                  </a:tcPr>
                </a:tc>
              </a:tr>
              <a:tr h="249273">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Over the next three years…</a:t>
                      </a:r>
                    </a:p>
                  </a:txBody>
                  <a:tcPr marL="92780" marR="92780"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Over the next year…</a:t>
                      </a:r>
                    </a:p>
                  </a:txBody>
                  <a:tcPr marL="92780" marR="92780"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FFFF00"/>
                    </a:solidFill>
                  </a:tcPr>
                </a:tc>
              </a:tr>
              <a:tr h="435903">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Increase aided brand awareness in target market segment</a:t>
                      </a:r>
                    </a:p>
                  </a:txBody>
                  <a:tcPr marL="92780" marR="92780"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Increase aided awareness of the sub-brand from 40% to 60%</a:t>
                      </a:r>
                    </a:p>
                  </a:txBody>
                  <a:tcPr marL="92780" marR="92780"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r>
              <a:tr h="570259">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Increase brand likeability in target market segment</a:t>
                      </a:r>
                    </a:p>
                  </a:txBody>
                  <a:tcPr marL="92780" marR="92780"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Increase brand likeability from 15% in target market segment to 20%</a:t>
                      </a:r>
                    </a:p>
                  </a:txBody>
                  <a:tcPr marL="92780" marR="92780"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r>
              <a:tr h="622533">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Increase the number of consumers trying the brand in the target market segment</a:t>
                      </a:r>
                    </a:p>
                  </a:txBody>
                  <a:tcPr marL="92780" marR="92780"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dirty="0" smtClean="0">
                          <a:ln>
                            <a:noFill/>
                          </a:ln>
                          <a:solidFill>
                            <a:srgbClr val="000099"/>
                          </a:solidFill>
                          <a:effectLst/>
                          <a:latin typeface="Arial" charset="0"/>
                          <a:cs typeface="Arial" charset="0"/>
                        </a:rPr>
                        <a:t>Gain brand trial of 20% of the 60% of customers in the target segment who have never tried our brand</a:t>
                      </a:r>
                    </a:p>
                  </a:txBody>
                  <a:tcPr marL="92780" marR="92780"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99FFCC"/>
                    </a:solidFill>
                  </a:tcPr>
                </a:tc>
              </a:tr>
            </a:tbl>
          </a:graphicData>
        </a:graphic>
      </p:graphicFrame>
      <p:pic>
        <p:nvPicPr>
          <p:cNvPr id="27654"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2362200"/>
            <a:ext cx="3657600" cy="36369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p:txBody>
          <a:bodyPr/>
          <a:lstStyle/>
          <a:p>
            <a:pPr>
              <a:defRPr/>
            </a:pPr>
            <a:fld id="{08E220B7-32BC-4406-BD00-198120A05D46}" type="slidenum">
              <a:rPr lang="en-US" sz="1200">
                <a:solidFill>
                  <a:srgbClr val="0000CC"/>
                </a:solidFill>
                <a:latin typeface="+mn-lt"/>
                <a:cs typeface="+mn-cs"/>
              </a:rPr>
              <a:pPr>
                <a:defRPr/>
              </a:pPr>
              <a:t>18</a:t>
            </a:fld>
            <a:endParaRPr lang="en-US" sz="1200">
              <a:solidFill>
                <a:srgbClr val="0000CC"/>
              </a:solidFill>
              <a:latin typeface="+mn-lt"/>
              <a:cs typeface="+mn-cs"/>
            </a:endParaRPr>
          </a:p>
        </p:txBody>
      </p:sp>
      <p:sp>
        <p:nvSpPr>
          <p:cNvPr id="28675"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3.2 Marketing Strategy Grid</a:t>
            </a:r>
            <a:r>
              <a:rPr lang="en-US" baseline="30000" smtClean="0">
                <a:latin typeface="Arial" pitchFamily="34" charset="0"/>
              </a:rPr>
              <a:t>SM</a:t>
            </a:r>
          </a:p>
        </p:txBody>
      </p:sp>
      <p:sp>
        <p:nvSpPr>
          <p:cNvPr id="28676" name="Content Placeholder 8"/>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The marketing strategy grid encourages you to think through all the major elements of a marketing strategy at a directional level.  It should be one of 2 or 3 alternatives to resolve the major marketing issues identified earlier.  It sets the directions for more specific marketing decisions and actions.</a:t>
            </a:r>
          </a:p>
        </p:txBody>
      </p:sp>
      <p:graphicFrame>
        <p:nvGraphicFramePr>
          <p:cNvPr id="28718" name="Group 46"/>
          <p:cNvGraphicFramePr>
            <a:graphicFrameLocks noGrp="1"/>
          </p:cNvGraphicFramePr>
          <p:nvPr>
            <p:ph idx="1"/>
          </p:nvPr>
        </p:nvGraphicFramePr>
        <p:xfrm>
          <a:off x="152400" y="2014538"/>
          <a:ext cx="8839200" cy="4386072"/>
        </p:xfrm>
        <a:graphic>
          <a:graphicData uri="http://schemas.openxmlformats.org/drawingml/2006/table">
            <a:tbl>
              <a:tblPr/>
              <a:tblGrid>
                <a:gridCol w="2333625"/>
                <a:gridCol w="6505575"/>
              </a:tblGrid>
              <a:tr h="225425">
                <a:tc gridSpan="2">
                  <a:txBody>
                    <a:bodyPr/>
                    <a:lstStyle/>
                    <a:p>
                      <a:pPr marL="0" marR="0" lvl="0" indent="0" algn="ctr" defTabSz="873125" rtl="0" eaLnBrk="1" fontAlgn="base" latinLnBrk="0" hangingPunct="1">
                        <a:lnSpc>
                          <a:spcPct val="100000"/>
                        </a:lnSpc>
                        <a:spcBef>
                          <a:spcPct val="20000"/>
                        </a:spcBef>
                        <a:spcAft>
                          <a:spcPct val="0"/>
                        </a:spcAft>
                        <a:buClrTx/>
                        <a:buSzPct val="75000"/>
                        <a:buFontTx/>
                        <a:buNone/>
                        <a:tabLst/>
                      </a:pPr>
                      <a:r>
                        <a:rPr kumimoji="0" lang="en-US" sz="1800" b="1" i="0" u="none" strike="noStrike" cap="none" normalizeH="0" baseline="0" smtClean="0">
                          <a:ln>
                            <a:noFill/>
                          </a:ln>
                          <a:solidFill>
                            <a:srgbClr val="376092"/>
                          </a:solidFill>
                          <a:effectLst/>
                          <a:latin typeface="Arial" pitchFamily="34" charset="0"/>
                          <a:cs typeface="Arial" pitchFamily="34" charset="0"/>
                        </a:rPr>
                        <a:t>     Marketing Strategy Grid</a:t>
                      </a:r>
                      <a:r>
                        <a:rPr kumimoji="0" lang="en-US" sz="1800" b="1" i="0" u="none" strike="noStrike" cap="none" normalizeH="0" baseline="30000" smtClean="0">
                          <a:ln>
                            <a:noFill/>
                          </a:ln>
                          <a:solidFill>
                            <a:srgbClr val="376092"/>
                          </a:solidFill>
                          <a:effectLst/>
                          <a:latin typeface="Arial" pitchFamily="34" charset="0"/>
                          <a:cs typeface="Arial" pitchFamily="34" charset="0"/>
                        </a:rPr>
                        <a:t>TM    (TM Dr. Bob Thomas)</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hMerge="1">
                  <a:txBody>
                    <a:bodyPr/>
                    <a:lstStyle/>
                    <a:p>
                      <a:endParaRPr lang="en-US"/>
                    </a:p>
                  </a:txBody>
                  <a:tcPr/>
                </a:tc>
              </a:tr>
              <a:tr h="193675">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500" b="1" i="0" u="none" strike="noStrike" cap="none" normalizeH="0" baseline="0" smtClean="0">
                          <a:ln>
                            <a:noFill/>
                          </a:ln>
                          <a:solidFill>
                            <a:srgbClr val="376092"/>
                          </a:solidFill>
                          <a:effectLst/>
                          <a:latin typeface="Arial" pitchFamily="34" charset="0"/>
                          <a:cs typeface="Arial" pitchFamily="34" charset="0"/>
                        </a:rPr>
                        <a:t>Strategy Element</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ctr" defTabSz="873125" rtl="0" eaLnBrk="1" fontAlgn="base" latinLnBrk="0" hangingPunct="1">
                        <a:lnSpc>
                          <a:spcPct val="100000"/>
                        </a:lnSpc>
                        <a:spcBef>
                          <a:spcPct val="20000"/>
                        </a:spcBef>
                        <a:spcAft>
                          <a:spcPct val="0"/>
                        </a:spcAft>
                        <a:buClrTx/>
                        <a:buSzPct val="75000"/>
                        <a:buFontTx/>
                        <a:buNone/>
                        <a:tabLst/>
                      </a:pPr>
                      <a:r>
                        <a:rPr kumimoji="0" lang="en-US" sz="1500" b="1" i="0" u="none" strike="noStrike" cap="none" normalizeH="0" baseline="0" smtClean="0">
                          <a:ln>
                            <a:noFill/>
                          </a:ln>
                          <a:solidFill>
                            <a:srgbClr val="376092"/>
                          </a:solidFill>
                          <a:effectLst/>
                          <a:latin typeface="Arial" pitchFamily="34" charset="0"/>
                          <a:cs typeface="Arial" pitchFamily="34" charset="0"/>
                        </a:rPr>
                        <a:t>Segment Marketing Strategy One</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1. Target Segment</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Based on our analysis, we are targeting aesthetic–minded architects who care about building occupants…</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2. Brand positioning</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Who need to design commercial buildings for contractors who need a competitive advantage in bidding for projects</a:t>
                      </a: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3. Business objectives</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We will increase market share of sales value in the commercial high-rise building glass market by …</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4. Marketing objectives</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Making building contractors aware of the differences between our brand and major competitors on three major features.  We will achieve this by… </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184150">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5. Product offering/NPD</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Offering three grades of our innovative temperature control window glass…</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30200">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6. Pricing (Competitive and value position)</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Priced slightly above existing glass manufacturers and offering high value-in-use for occupants and building owners (lower HVAC costs)</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184150">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7. Distribution</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Through highly selective channel partners (commercial distributors)…</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8. Brand communication</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Using a combination of push and pull communication approaches  emphasizing our corporate brand and the SunSmart sub-brand…</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6200" marR="96200"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184150">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9. Sales force</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With competitive sales force coverage…</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r h="309563">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400" b="1" i="0" u="none" strike="noStrike" cap="none" normalizeH="0" baseline="0" smtClean="0">
                          <a:ln>
                            <a:noFill/>
                          </a:ln>
                          <a:solidFill>
                            <a:srgbClr val="376092"/>
                          </a:solidFill>
                          <a:effectLst/>
                          <a:latin typeface="Arial" pitchFamily="34" charset="0"/>
                          <a:cs typeface="Arial" pitchFamily="34" charset="0"/>
                        </a:rPr>
                        <a:t>10. Customer care</a:t>
                      </a: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F4E9E9"/>
                    </a:solidFill>
                  </a:tcPr>
                </a:tc>
                <a:tc>
                  <a:txBody>
                    <a:bodyPr/>
                    <a:lstStyle/>
                    <a:p>
                      <a:pPr marL="0" marR="0" lvl="0" indent="0" algn="l" defTabSz="873125" rtl="0" eaLnBrk="1" fontAlgn="base" latinLnBrk="0" hangingPunct="1">
                        <a:lnSpc>
                          <a:spcPct val="100000"/>
                        </a:lnSpc>
                        <a:spcBef>
                          <a:spcPct val="20000"/>
                        </a:spcBef>
                        <a:spcAft>
                          <a:spcPct val="0"/>
                        </a:spcAft>
                        <a:buClrTx/>
                        <a:buSzPct val="75000"/>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Paying differential attention and care to customers based on different degrees of loyalty.</a:t>
                      </a:r>
                      <a:endParaRPr kumimoji="0" lang="en-US" sz="1300" b="1" i="0" u="none" strike="noStrike" cap="none" normalizeH="0" baseline="0" smtClean="0">
                        <a:ln>
                          <a:noFill/>
                        </a:ln>
                        <a:solidFill>
                          <a:srgbClr val="000066"/>
                        </a:solidFill>
                        <a:effectLst/>
                        <a:latin typeface="Arial" pitchFamily="34" charset="0"/>
                        <a:cs typeface="Arial" pitchFamily="34" charset="0"/>
                      </a:endParaRPr>
                    </a:p>
                  </a:txBody>
                  <a:tcPr marL="94669" marR="94669" marT="18288" marB="18288" anchor="ct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CCFFFF"/>
                    </a:solidFill>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p:txBody>
          <a:bodyPr/>
          <a:lstStyle/>
          <a:p>
            <a:pPr>
              <a:defRPr/>
            </a:pPr>
            <a:fld id="{425B6FC1-FAC6-4E0F-B684-C6669DF044DB}" type="slidenum">
              <a:rPr lang="en-US" sz="1200">
                <a:solidFill>
                  <a:srgbClr val="0000CC"/>
                </a:solidFill>
                <a:latin typeface="+mn-lt"/>
                <a:cs typeface="+mn-cs"/>
              </a:rPr>
              <a:pPr>
                <a:defRPr/>
              </a:pPr>
              <a:t>19</a:t>
            </a:fld>
            <a:endParaRPr lang="en-US" sz="1200">
              <a:solidFill>
                <a:srgbClr val="0000CC"/>
              </a:solidFill>
              <a:latin typeface="+mn-lt"/>
              <a:cs typeface="+mn-cs"/>
            </a:endParaRPr>
          </a:p>
        </p:txBody>
      </p:sp>
      <p:sp>
        <p:nvSpPr>
          <p:cNvPr id="29699"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4.1 Product Offering</a:t>
            </a:r>
          </a:p>
        </p:txBody>
      </p:sp>
      <p:sp>
        <p:nvSpPr>
          <p:cNvPr id="29700" name="Content Placeholder 5"/>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solidFill>
                  <a:srgbClr val="0D006C"/>
                </a:solidFill>
                <a:latin typeface="Arial" pitchFamily="34" charset="0"/>
              </a:rPr>
              <a:t>In this chart describe the overview of the decisions defining your product offering, including current product line and new product development.  Use subsequent charts to amplify details according to the most critical elements of the decisions below.  Examples follow.</a:t>
            </a:r>
          </a:p>
        </p:txBody>
      </p:sp>
      <p:graphicFrame>
        <p:nvGraphicFramePr>
          <p:cNvPr id="29728" name="Group 32"/>
          <p:cNvGraphicFramePr>
            <a:graphicFrameLocks noGrp="1"/>
          </p:cNvGraphicFramePr>
          <p:nvPr>
            <p:ph idx="10"/>
          </p:nvPr>
        </p:nvGraphicFramePr>
        <p:xfrm>
          <a:off x="152400" y="2197100"/>
          <a:ext cx="8923338" cy="4133088"/>
        </p:xfrm>
        <a:graphic>
          <a:graphicData uri="http://schemas.openxmlformats.org/drawingml/2006/table">
            <a:tbl>
              <a:tblPr/>
              <a:tblGrid>
                <a:gridCol w="2819400"/>
                <a:gridCol w="6103938"/>
              </a:tblGrid>
              <a:tr h="479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Assortment/Portfolio (see worksheet)</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how many different products (sku’s), sizes, colors, etc. will be required to meet segment needs.</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479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Product vitality and benefits to meet needs (see worksheet)</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Use market research to support proposed benefits and show link to positioning.  Consider core  segment needs such as Quality, Durability, Reliability, Value, Safety, Ease of use, Shape, Aesthetics, Prestige, Trust, Security, etc.</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52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Product development roadmap (see worksheet)</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Identify truly new benefits for the segment customer or other participants in the value chain and how you will achieve them (incremental vs. big projects)</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SKU  analysis (see worksheet)</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Identify technical requirements to deliver target customer needs and benefits.  Consider house of quality methodology.</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479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Packaging and labeling</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Specify aspects of package and label design that are consistent with meeting customer needs and benefits.  Consider factors such as package Design, Aesthetics, Ease of Use, Product Protection, Environment, etc.</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Technical service required</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the level of technical service and support required for potential usage problems, recalls, technical updates, installation, etc.</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Regulatory requirements</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Identify all regulatory requirements for topics such as human testing, packaging, labeling, product disposition, pricing, etc.</a:t>
                      </a:r>
                    </a:p>
                  </a:txBody>
                  <a:tcPr marR="0" marT="27432" marB="27432"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ChangeArrowheads="1"/>
          </p:cNvSpPr>
          <p:nvPr/>
        </p:nvSpPr>
        <p:spPr bwMode="auto">
          <a:xfrm>
            <a:off x="914400" y="1600200"/>
            <a:ext cx="3810000" cy="530225"/>
          </a:xfrm>
          <a:prstGeom prst="rect">
            <a:avLst/>
          </a:prstGeom>
          <a:gradFill rotWithShape="0">
            <a:gsLst>
              <a:gs pos="0">
                <a:schemeClr val="accent1">
                  <a:gamma/>
                  <a:shade val="87843"/>
                  <a:invGamma/>
                </a:schemeClr>
              </a:gs>
              <a:gs pos="50000">
                <a:schemeClr val="accent1"/>
              </a:gs>
              <a:gs pos="100000">
                <a:schemeClr val="accent1">
                  <a:gamma/>
                  <a:shade val="87843"/>
                  <a:invGamma/>
                </a:schemeClr>
              </a:gs>
            </a:gsLst>
            <a:lin ang="18900000" scaled="1"/>
          </a:gradFill>
          <a:ln w="25400">
            <a:solidFill>
              <a:schemeClr val="tx1"/>
            </a:solidFill>
            <a:miter lim="800000"/>
            <a:headEnd/>
            <a:tailEnd/>
          </a:ln>
          <a:effectLst/>
        </p:spPr>
        <p:txBody>
          <a:bodyPr wrap="none" anchor="ctr"/>
          <a:lstStyle/>
          <a:p>
            <a:pPr algn="ctr" eaLnBrk="0" hangingPunct="0">
              <a:defRPr/>
            </a:pPr>
            <a:r>
              <a:rPr lang="en-US" b="1">
                <a:solidFill>
                  <a:schemeClr val="bg1"/>
                </a:solidFill>
                <a:latin typeface="Arial" charset="0"/>
                <a:cs typeface="Arial" charset="0"/>
              </a:rPr>
              <a:t>2. Strategy Formulation, S, T, P</a:t>
            </a:r>
          </a:p>
        </p:txBody>
      </p:sp>
      <p:sp>
        <p:nvSpPr>
          <p:cNvPr id="180228" name="Rectangle 4"/>
          <p:cNvSpPr>
            <a:spLocks noChangeArrowheads="1"/>
          </p:cNvSpPr>
          <p:nvPr/>
        </p:nvSpPr>
        <p:spPr bwMode="auto">
          <a:xfrm>
            <a:off x="2819400" y="2895600"/>
            <a:ext cx="3276600" cy="530225"/>
          </a:xfrm>
          <a:prstGeom prst="rect">
            <a:avLst/>
          </a:prstGeom>
          <a:gradFill rotWithShape="0">
            <a:gsLst>
              <a:gs pos="0">
                <a:schemeClr val="accent1">
                  <a:gamma/>
                  <a:shade val="87843"/>
                  <a:invGamma/>
                </a:schemeClr>
              </a:gs>
              <a:gs pos="50000">
                <a:schemeClr val="accent1"/>
              </a:gs>
              <a:gs pos="100000">
                <a:schemeClr val="accent1">
                  <a:gamma/>
                  <a:shade val="87843"/>
                  <a:invGamma/>
                </a:schemeClr>
              </a:gs>
            </a:gsLst>
            <a:lin ang="18900000" scaled="1"/>
          </a:gradFill>
          <a:ln w="25400">
            <a:solidFill>
              <a:schemeClr val="tx1"/>
            </a:solidFill>
            <a:miter lim="800000"/>
            <a:headEnd/>
            <a:tailEnd/>
          </a:ln>
          <a:effectLst/>
        </p:spPr>
        <p:txBody>
          <a:bodyPr wrap="none" anchor="ctr"/>
          <a:lstStyle/>
          <a:p>
            <a:pPr algn="ctr" eaLnBrk="0" hangingPunct="0">
              <a:defRPr/>
            </a:pPr>
            <a:r>
              <a:rPr lang="en-US" b="1">
                <a:solidFill>
                  <a:schemeClr val="bg1"/>
                </a:solidFill>
                <a:latin typeface="Arial" charset="0"/>
                <a:cs typeface="Arial" charset="0"/>
              </a:rPr>
              <a:t>3. Design Customer Value</a:t>
            </a:r>
          </a:p>
        </p:txBody>
      </p:sp>
      <p:sp>
        <p:nvSpPr>
          <p:cNvPr id="91140" name="Text Box 8"/>
          <p:cNvSpPr txBox="1">
            <a:spLocks noChangeArrowheads="1"/>
          </p:cNvSpPr>
          <p:nvPr/>
        </p:nvSpPr>
        <p:spPr bwMode="auto">
          <a:xfrm>
            <a:off x="990600" y="6537325"/>
            <a:ext cx="2286000" cy="244475"/>
          </a:xfrm>
          <a:prstGeom prst="rect">
            <a:avLst/>
          </a:prstGeom>
          <a:solidFill>
            <a:schemeClr val="bg1"/>
          </a:solidFill>
          <a:ln w="12700">
            <a:noFill/>
            <a:miter lim="800000"/>
            <a:headEnd/>
            <a:tailEnd/>
          </a:ln>
        </p:spPr>
        <p:txBody>
          <a:bodyPr>
            <a:spAutoFit/>
          </a:bodyPr>
          <a:lstStyle/>
          <a:p>
            <a:pPr eaLnBrk="0" hangingPunct="0">
              <a:spcBef>
                <a:spcPct val="50000"/>
              </a:spcBef>
            </a:pPr>
            <a:r>
              <a:rPr lang="en-US" sz="1000" b="1">
                <a:solidFill>
                  <a:schemeClr val="tx1"/>
                </a:solidFill>
              </a:rPr>
              <a:t>© 2001, ISBM- Penn State</a:t>
            </a:r>
          </a:p>
        </p:txBody>
      </p:sp>
      <p:sp>
        <p:nvSpPr>
          <p:cNvPr id="24" name="Freeform 23"/>
          <p:cNvSpPr/>
          <p:nvPr/>
        </p:nvSpPr>
        <p:spPr>
          <a:xfrm>
            <a:off x="361076" y="242439"/>
            <a:ext cx="6322321" cy="841894"/>
          </a:xfrm>
          <a:custGeom>
            <a:avLst/>
            <a:gdLst>
              <a:gd name="connsiteX0" fmla="*/ 0 w 6397591"/>
              <a:gd name="connsiteY0" fmla="*/ 90828 h 908284"/>
              <a:gd name="connsiteX1" fmla="*/ 26603 w 6397591"/>
              <a:gd name="connsiteY1" fmla="*/ 26603 h 908284"/>
              <a:gd name="connsiteX2" fmla="*/ 90828 w 6397591"/>
              <a:gd name="connsiteY2" fmla="*/ 0 h 908284"/>
              <a:gd name="connsiteX3" fmla="*/ 6306763 w 6397591"/>
              <a:gd name="connsiteY3" fmla="*/ 0 h 908284"/>
              <a:gd name="connsiteX4" fmla="*/ 6370988 w 6397591"/>
              <a:gd name="connsiteY4" fmla="*/ 26603 h 908284"/>
              <a:gd name="connsiteX5" fmla="*/ 6397591 w 6397591"/>
              <a:gd name="connsiteY5" fmla="*/ 90828 h 908284"/>
              <a:gd name="connsiteX6" fmla="*/ 6397591 w 6397591"/>
              <a:gd name="connsiteY6" fmla="*/ 817456 h 908284"/>
              <a:gd name="connsiteX7" fmla="*/ 6370988 w 6397591"/>
              <a:gd name="connsiteY7" fmla="*/ 881681 h 908284"/>
              <a:gd name="connsiteX8" fmla="*/ 6306763 w 6397591"/>
              <a:gd name="connsiteY8" fmla="*/ 908284 h 908284"/>
              <a:gd name="connsiteX9" fmla="*/ 90828 w 6397591"/>
              <a:gd name="connsiteY9" fmla="*/ 908284 h 908284"/>
              <a:gd name="connsiteX10" fmla="*/ 26603 w 6397591"/>
              <a:gd name="connsiteY10" fmla="*/ 881681 h 908284"/>
              <a:gd name="connsiteX11" fmla="*/ 0 w 6397591"/>
              <a:gd name="connsiteY11" fmla="*/ 817456 h 908284"/>
              <a:gd name="connsiteX12" fmla="*/ 0 w 6397591"/>
              <a:gd name="connsiteY12" fmla="*/ 90828 h 9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97591" h="908284">
                <a:moveTo>
                  <a:pt x="0" y="90828"/>
                </a:moveTo>
                <a:cubicBezTo>
                  <a:pt x="0" y="66739"/>
                  <a:pt x="9569" y="43636"/>
                  <a:pt x="26603" y="26603"/>
                </a:cubicBezTo>
                <a:cubicBezTo>
                  <a:pt x="43637" y="9569"/>
                  <a:pt x="66739" y="0"/>
                  <a:pt x="90828" y="0"/>
                </a:cubicBezTo>
                <a:lnTo>
                  <a:pt x="6306763" y="0"/>
                </a:lnTo>
                <a:cubicBezTo>
                  <a:pt x="6330852" y="0"/>
                  <a:pt x="6353955" y="9569"/>
                  <a:pt x="6370988" y="26603"/>
                </a:cubicBezTo>
                <a:cubicBezTo>
                  <a:pt x="6388022" y="43637"/>
                  <a:pt x="6397591" y="66739"/>
                  <a:pt x="6397591" y="90828"/>
                </a:cubicBezTo>
                <a:lnTo>
                  <a:pt x="6397591" y="817456"/>
                </a:lnTo>
                <a:cubicBezTo>
                  <a:pt x="6397591" y="841545"/>
                  <a:pt x="6388022" y="864648"/>
                  <a:pt x="6370988" y="881681"/>
                </a:cubicBezTo>
                <a:cubicBezTo>
                  <a:pt x="6353954" y="898715"/>
                  <a:pt x="6330852" y="908284"/>
                  <a:pt x="6306763" y="908284"/>
                </a:cubicBezTo>
                <a:lnTo>
                  <a:pt x="90828" y="908284"/>
                </a:lnTo>
                <a:cubicBezTo>
                  <a:pt x="66739" y="908284"/>
                  <a:pt x="43636" y="898715"/>
                  <a:pt x="26603" y="881681"/>
                </a:cubicBezTo>
                <a:cubicBezTo>
                  <a:pt x="9569" y="864647"/>
                  <a:pt x="0" y="841545"/>
                  <a:pt x="0" y="817456"/>
                </a:cubicBezTo>
                <a:lnTo>
                  <a:pt x="0" y="90828"/>
                </a:lnTo>
                <a:close/>
              </a:path>
            </a:pathLst>
          </a:custGeom>
          <a:solidFill>
            <a:schemeClr val="accent1"/>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lIns="137093" tIns="137093" rIns="1170267" bIns="137093" spcCol="1270" anchor="ctr"/>
          <a:lstStyle/>
          <a:p>
            <a:pPr defTabSz="1289050">
              <a:lnSpc>
                <a:spcPct val="90000"/>
              </a:lnSpc>
              <a:spcAft>
                <a:spcPct val="35000"/>
              </a:spcAft>
              <a:defRPr/>
            </a:pPr>
            <a:r>
              <a:rPr lang="en-ZA" sz="2900" b="1" dirty="0"/>
              <a:t>Build</a:t>
            </a:r>
            <a:br>
              <a:rPr lang="en-ZA" sz="2900" b="1" dirty="0"/>
            </a:br>
            <a:r>
              <a:rPr lang="en-ZA" sz="2900" b="1" dirty="0"/>
              <a:t>Value</a:t>
            </a:r>
            <a:endParaRPr lang="en-US" sz="2900" b="1" dirty="0"/>
          </a:p>
        </p:txBody>
      </p:sp>
      <p:sp>
        <p:nvSpPr>
          <p:cNvPr id="25" name="Freeform 24"/>
          <p:cNvSpPr/>
          <p:nvPr/>
        </p:nvSpPr>
        <p:spPr>
          <a:xfrm>
            <a:off x="846687" y="1552003"/>
            <a:ext cx="6322321" cy="827056"/>
          </a:xfrm>
          <a:custGeom>
            <a:avLst/>
            <a:gdLst>
              <a:gd name="connsiteX0" fmla="*/ 0 w 6397591"/>
              <a:gd name="connsiteY0" fmla="*/ 90828 h 908284"/>
              <a:gd name="connsiteX1" fmla="*/ 26603 w 6397591"/>
              <a:gd name="connsiteY1" fmla="*/ 26603 h 908284"/>
              <a:gd name="connsiteX2" fmla="*/ 90828 w 6397591"/>
              <a:gd name="connsiteY2" fmla="*/ 0 h 908284"/>
              <a:gd name="connsiteX3" fmla="*/ 6306763 w 6397591"/>
              <a:gd name="connsiteY3" fmla="*/ 0 h 908284"/>
              <a:gd name="connsiteX4" fmla="*/ 6370988 w 6397591"/>
              <a:gd name="connsiteY4" fmla="*/ 26603 h 908284"/>
              <a:gd name="connsiteX5" fmla="*/ 6397591 w 6397591"/>
              <a:gd name="connsiteY5" fmla="*/ 90828 h 908284"/>
              <a:gd name="connsiteX6" fmla="*/ 6397591 w 6397591"/>
              <a:gd name="connsiteY6" fmla="*/ 817456 h 908284"/>
              <a:gd name="connsiteX7" fmla="*/ 6370988 w 6397591"/>
              <a:gd name="connsiteY7" fmla="*/ 881681 h 908284"/>
              <a:gd name="connsiteX8" fmla="*/ 6306763 w 6397591"/>
              <a:gd name="connsiteY8" fmla="*/ 908284 h 908284"/>
              <a:gd name="connsiteX9" fmla="*/ 90828 w 6397591"/>
              <a:gd name="connsiteY9" fmla="*/ 908284 h 908284"/>
              <a:gd name="connsiteX10" fmla="*/ 26603 w 6397591"/>
              <a:gd name="connsiteY10" fmla="*/ 881681 h 908284"/>
              <a:gd name="connsiteX11" fmla="*/ 0 w 6397591"/>
              <a:gd name="connsiteY11" fmla="*/ 817456 h 908284"/>
              <a:gd name="connsiteX12" fmla="*/ 0 w 6397591"/>
              <a:gd name="connsiteY12" fmla="*/ 90828 h 9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97591" h="908284">
                <a:moveTo>
                  <a:pt x="0" y="90828"/>
                </a:moveTo>
                <a:cubicBezTo>
                  <a:pt x="0" y="66739"/>
                  <a:pt x="9569" y="43636"/>
                  <a:pt x="26603" y="26603"/>
                </a:cubicBezTo>
                <a:cubicBezTo>
                  <a:pt x="43637" y="9569"/>
                  <a:pt x="66739" y="0"/>
                  <a:pt x="90828" y="0"/>
                </a:cubicBezTo>
                <a:lnTo>
                  <a:pt x="6306763" y="0"/>
                </a:lnTo>
                <a:cubicBezTo>
                  <a:pt x="6330852" y="0"/>
                  <a:pt x="6353955" y="9569"/>
                  <a:pt x="6370988" y="26603"/>
                </a:cubicBezTo>
                <a:cubicBezTo>
                  <a:pt x="6388022" y="43637"/>
                  <a:pt x="6397591" y="66739"/>
                  <a:pt x="6397591" y="90828"/>
                </a:cubicBezTo>
                <a:lnTo>
                  <a:pt x="6397591" y="817456"/>
                </a:lnTo>
                <a:cubicBezTo>
                  <a:pt x="6397591" y="841545"/>
                  <a:pt x="6388022" y="864648"/>
                  <a:pt x="6370988" y="881681"/>
                </a:cubicBezTo>
                <a:cubicBezTo>
                  <a:pt x="6353954" y="898715"/>
                  <a:pt x="6330852" y="908284"/>
                  <a:pt x="6306763" y="908284"/>
                </a:cubicBezTo>
                <a:lnTo>
                  <a:pt x="90828" y="908284"/>
                </a:lnTo>
                <a:cubicBezTo>
                  <a:pt x="66739" y="908284"/>
                  <a:pt x="43636" y="898715"/>
                  <a:pt x="26603" y="881681"/>
                </a:cubicBezTo>
                <a:cubicBezTo>
                  <a:pt x="9569" y="864647"/>
                  <a:pt x="0" y="841545"/>
                  <a:pt x="0" y="817456"/>
                </a:cubicBezTo>
                <a:lnTo>
                  <a:pt x="0" y="90828"/>
                </a:lnTo>
                <a:close/>
              </a:path>
            </a:pathLst>
          </a:custGeom>
          <a:solidFill>
            <a:schemeClr val="tx2"/>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lIns="137093" tIns="137093" rIns="1205221" bIns="137093" spcCol="1270" anchor="ctr"/>
          <a:lstStyle/>
          <a:p>
            <a:pPr defTabSz="1289050">
              <a:lnSpc>
                <a:spcPct val="90000"/>
              </a:lnSpc>
              <a:spcAft>
                <a:spcPct val="35000"/>
              </a:spcAft>
              <a:defRPr/>
            </a:pPr>
            <a:r>
              <a:rPr lang="en-ZA" sz="2900" b="1" dirty="0"/>
              <a:t>Strategy</a:t>
            </a:r>
            <a:br>
              <a:rPr lang="en-ZA" sz="2900" b="1" dirty="0"/>
            </a:br>
            <a:r>
              <a:rPr lang="en-ZA" sz="2900" b="1" dirty="0"/>
              <a:t>Formulation</a:t>
            </a:r>
            <a:endParaRPr lang="en-US" sz="2900" b="1" dirty="0"/>
          </a:p>
        </p:txBody>
      </p:sp>
      <p:sp>
        <p:nvSpPr>
          <p:cNvPr id="26" name="Freeform 25"/>
          <p:cNvSpPr/>
          <p:nvPr/>
        </p:nvSpPr>
        <p:spPr>
          <a:xfrm>
            <a:off x="1316560" y="2869658"/>
            <a:ext cx="6322321" cy="876953"/>
          </a:xfrm>
          <a:custGeom>
            <a:avLst/>
            <a:gdLst>
              <a:gd name="connsiteX0" fmla="*/ 0 w 6397591"/>
              <a:gd name="connsiteY0" fmla="*/ 90828 h 908284"/>
              <a:gd name="connsiteX1" fmla="*/ 26603 w 6397591"/>
              <a:gd name="connsiteY1" fmla="*/ 26603 h 908284"/>
              <a:gd name="connsiteX2" fmla="*/ 90828 w 6397591"/>
              <a:gd name="connsiteY2" fmla="*/ 0 h 908284"/>
              <a:gd name="connsiteX3" fmla="*/ 6306763 w 6397591"/>
              <a:gd name="connsiteY3" fmla="*/ 0 h 908284"/>
              <a:gd name="connsiteX4" fmla="*/ 6370988 w 6397591"/>
              <a:gd name="connsiteY4" fmla="*/ 26603 h 908284"/>
              <a:gd name="connsiteX5" fmla="*/ 6397591 w 6397591"/>
              <a:gd name="connsiteY5" fmla="*/ 90828 h 908284"/>
              <a:gd name="connsiteX6" fmla="*/ 6397591 w 6397591"/>
              <a:gd name="connsiteY6" fmla="*/ 817456 h 908284"/>
              <a:gd name="connsiteX7" fmla="*/ 6370988 w 6397591"/>
              <a:gd name="connsiteY7" fmla="*/ 881681 h 908284"/>
              <a:gd name="connsiteX8" fmla="*/ 6306763 w 6397591"/>
              <a:gd name="connsiteY8" fmla="*/ 908284 h 908284"/>
              <a:gd name="connsiteX9" fmla="*/ 90828 w 6397591"/>
              <a:gd name="connsiteY9" fmla="*/ 908284 h 908284"/>
              <a:gd name="connsiteX10" fmla="*/ 26603 w 6397591"/>
              <a:gd name="connsiteY10" fmla="*/ 881681 h 908284"/>
              <a:gd name="connsiteX11" fmla="*/ 0 w 6397591"/>
              <a:gd name="connsiteY11" fmla="*/ 817456 h 908284"/>
              <a:gd name="connsiteX12" fmla="*/ 0 w 6397591"/>
              <a:gd name="connsiteY12" fmla="*/ 90828 h 9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97591" h="908284">
                <a:moveTo>
                  <a:pt x="0" y="90828"/>
                </a:moveTo>
                <a:cubicBezTo>
                  <a:pt x="0" y="66739"/>
                  <a:pt x="9569" y="43636"/>
                  <a:pt x="26603" y="26603"/>
                </a:cubicBezTo>
                <a:cubicBezTo>
                  <a:pt x="43637" y="9569"/>
                  <a:pt x="66739" y="0"/>
                  <a:pt x="90828" y="0"/>
                </a:cubicBezTo>
                <a:lnTo>
                  <a:pt x="6306763" y="0"/>
                </a:lnTo>
                <a:cubicBezTo>
                  <a:pt x="6330852" y="0"/>
                  <a:pt x="6353955" y="9569"/>
                  <a:pt x="6370988" y="26603"/>
                </a:cubicBezTo>
                <a:cubicBezTo>
                  <a:pt x="6388022" y="43637"/>
                  <a:pt x="6397591" y="66739"/>
                  <a:pt x="6397591" y="90828"/>
                </a:cubicBezTo>
                <a:lnTo>
                  <a:pt x="6397591" y="817456"/>
                </a:lnTo>
                <a:cubicBezTo>
                  <a:pt x="6397591" y="841545"/>
                  <a:pt x="6388022" y="864648"/>
                  <a:pt x="6370988" y="881681"/>
                </a:cubicBezTo>
                <a:cubicBezTo>
                  <a:pt x="6353954" y="898715"/>
                  <a:pt x="6330852" y="908284"/>
                  <a:pt x="6306763" y="908284"/>
                </a:cubicBezTo>
                <a:lnTo>
                  <a:pt x="90828" y="908284"/>
                </a:lnTo>
                <a:cubicBezTo>
                  <a:pt x="66739" y="908284"/>
                  <a:pt x="43636" y="898715"/>
                  <a:pt x="26603" y="881681"/>
                </a:cubicBezTo>
                <a:cubicBezTo>
                  <a:pt x="9569" y="864647"/>
                  <a:pt x="0" y="841545"/>
                  <a:pt x="0" y="817456"/>
                </a:cubicBezTo>
                <a:lnTo>
                  <a:pt x="0" y="90828"/>
                </a:lnTo>
                <a:close/>
              </a:path>
            </a:pathLst>
          </a:custGeom>
          <a:solidFill>
            <a:schemeClr val="tx2"/>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lIns="137093" tIns="137093" rIns="1205221" bIns="137093" spcCol="1270" anchor="ctr"/>
          <a:lstStyle/>
          <a:p>
            <a:pPr defTabSz="1289050">
              <a:lnSpc>
                <a:spcPct val="90000"/>
              </a:lnSpc>
              <a:spcAft>
                <a:spcPct val="35000"/>
              </a:spcAft>
              <a:defRPr/>
            </a:pPr>
            <a:r>
              <a:rPr lang="en-ZA" sz="2900" b="1" dirty="0"/>
              <a:t>Design Customer</a:t>
            </a:r>
            <a:br>
              <a:rPr lang="en-ZA" sz="2900" b="1" dirty="0"/>
            </a:br>
            <a:r>
              <a:rPr lang="en-ZA" sz="2900" b="1" dirty="0"/>
              <a:t>Value</a:t>
            </a:r>
            <a:endParaRPr lang="en-US" sz="2900" b="1" dirty="0"/>
          </a:p>
        </p:txBody>
      </p:sp>
      <p:sp>
        <p:nvSpPr>
          <p:cNvPr id="27" name="Freeform 26"/>
          <p:cNvSpPr/>
          <p:nvPr/>
        </p:nvSpPr>
        <p:spPr>
          <a:xfrm>
            <a:off x="2004695" y="4179224"/>
            <a:ext cx="6322321" cy="862114"/>
          </a:xfrm>
          <a:custGeom>
            <a:avLst/>
            <a:gdLst>
              <a:gd name="connsiteX0" fmla="*/ 0 w 6397591"/>
              <a:gd name="connsiteY0" fmla="*/ 90828 h 908284"/>
              <a:gd name="connsiteX1" fmla="*/ 26603 w 6397591"/>
              <a:gd name="connsiteY1" fmla="*/ 26603 h 908284"/>
              <a:gd name="connsiteX2" fmla="*/ 90828 w 6397591"/>
              <a:gd name="connsiteY2" fmla="*/ 0 h 908284"/>
              <a:gd name="connsiteX3" fmla="*/ 6306763 w 6397591"/>
              <a:gd name="connsiteY3" fmla="*/ 0 h 908284"/>
              <a:gd name="connsiteX4" fmla="*/ 6370988 w 6397591"/>
              <a:gd name="connsiteY4" fmla="*/ 26603 h 908284"/>
              <a:gd name="connsiteX5" fmla="*/ 6397591 w 6397591"/>
              <a:gd name="connsiteY5" fmla="*/ 90828 h 908284"/>
              <a:gd name="connsiteX6" fmla="*/ 6397591 w 6397591"/>
              <a:gd name="connsiteY6" fmla="*/ 817456 h 908284"/>
              <a:gd name="connsiteX7" fmla="*/ 6370988 w 6397591"/>
              <a:gd name="connsiteY7" fmla="*/ 881681 h 908284"/>
              <a:gd name="connsiteX8" fmla="*/ 6306763 w 6397591"/>
              <a:gd name="connsiteY8" fmla="*/ 908284 h 908284"/>
              <a:gd name="connsiteX9" fmla="*/ 90828 w 6397591"/>
              <a:gd name="connsiteY9" fmla="*/ 908284 h 908284"/>
              <a:gd name="connsiteX10" fmla="*/ 26603 w 6397591"/>
              <a:gd name="connsiteY10" fmla="*/ 881681 h 908284"/>
              <a:gd name="connsiteX11" fmla="*/ 0 w 6397591"/>
              <a:gd name="connsiteY11" fmla="*/ 817456 h 908284"/>
              <a:gd name="connsiteX12" fmla="*/ 0 w 6397591"/>
              <a:gd name="connsiteY12" fmla="*/ 90828 h 9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97591" h="908284">
                <a:moveTo>
                  <a:pt x="0" y="90828"/>
                </a:moveTo>
                <a:cubicBezTo>
                  <a:pt x="0" y="66739"/>
                  <a:pt x="9569" y="43636"/>
                  <a:pt x="26603" y="26603"/>
                </a:cubicBezTo>
                <a:cubicBezTo>
                  <a:pt x="43637" y="9569"/>
                  <a:pt x="66739" y="0"/>
                  <a:pt x="90828" y="0"/>
                </a:cubicBezTo>
                <a:lnTo>
                  <a:pt x="6306763" y="0"/>
                </a:lnTo>
                <a:cubicBezTo>
                  <a:pt x="6330852" y="0"/>
                  <a:pt x="6353955" y="9569"/>
                  <a:pt x="6370988" y="26603"/>
                </a:cubicBezTo>
                <a:cubicBezTo>
                  <a:pt x="6388022" y="43637"/>
                  <a:pt x="6397591" y="66739"/>
                  <a:pt x="6397591" y="90828"/>
                </a:cubicBezTo>
                <a:lnTo>
                  <a:pt x="6397591" y="817456"/>
                </a:lnTo>
                <a:cubicBezTo>
                  <a:pt x="6397591" y="841545"/>
                  <a:pt x="6388022" y="864648"/>
                  <a:pt x="6370988" y="881681"/>
                </a:cubicBezTo>
                <a:cubicBezTo>
                  <a:pt x="6353954" y="898715"/>
                  <a:pt x="6330852" y="908284"/>
                  <a:pt x="6306763" y="908284"/>
                </a:cubicBezTo>
                <a:lnTo>
                  <a:pt x="90828" y="908284"/>
                </a:lnTo>
                <a:cubicBezTo>
                  <a:pt x="66739" y="908284"/>
                  <a:pt x="43636" y="898715"/>
                  <a:pt x="26603" y="881681"/>
                </a:cubicBezTo>
                <a:cubicBezTo>
                  <a:pt x="9569" y="864647"/>
                  <a:pt x="0" y="841545"/>
                  <a:pt x="0" y="817456"/>
                </a:cubicBezTo>
                <a:lnTo>
                  <a:pt x="0" y="90828"/>
                </a:lnTo>
                <a:close/>
              </a:path>
            </a:pathLst>
          </a:custGeom>
          <a:solidFill>
            <a:schemeClr val="tx2"/>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lIns="137093" tIns="137093" rIns="1205221" bIns="137093" spcCol="1270" anchor="ctr"/>
          <a:lstStyle/>
          <a:p>
            <a:pPr defTabSz="1289050">
              <a:lnSpc>
                <a:spcPct val="90000"/>
              </a:lnSpc>
              <a:spcAft>
                <a:spcPct val="35000"/>
              </a:spcAft>
              <a:defRPr/>
            </a:pPr>
            <a:r>
              <a:rPr lang="en-ZA" sz="2900" b="1" dirty="0"/>
              <a:t>Communicate &amp;</a:t>
            </a:r>
            <a:br>
              <a:rPr lang="en-ZA" sz="2900" b="1" dirty="0"/>
            </a:br>
            <a:r>
              <a:rPr lang="en-ZA" sz="2900" b="1" dirty="0"/>
              <a:t>Deliver Value</a:t>
            </a:r>
            <a:endParaRPr lang="en-US" sz="2900" b="1" dirty="0"/>
          </a:p>
        </p:txBody>
      </p:sp>
      <p:sp>
        <p:nvSpPr>
          <p:cNvPr id="28" name="Freeform 27"/>
          <p:cNvSpPr/>
          <p:nvPr/>
        </p:nvSpPr>
        <p:spPr>
          <a:xfrm>
            <a:off x="2425792" y="5488788"/>
            <a:ext cx="6322321" cy="887735"/>
          </a:xfrm>
          <a:custGeom>
            <a:avLst/>
            <a:gdLst>
              <a:gd name="connsiteX0" fmla="*/ 0 w 6397591"/>
              <a:gd name="connsiteY0" fmla="*/ 90828 h 908284"/>
              <a:gd name="connsiteX1" fmla="*/ 26603 w 6397591"/>
              <a:gd name="connsiteY1" fmla="*/ 26603 h 908284"/>
              <a:gd name="connsiteX2" fmla="*/ 90828 w 6397591"/>
              <a:gd name="connsiteY2" fmla="*/ 0 h 908284"/>
              <a:gd name="connsiteX3" fmla="*/ 6306763 w 6397591"/>
              <a:gd name="connsiteY3" fmla="*/ 0 h 908284"/>
              <a:gd name="connsiteX4" fmla="*/ 6370988 w 6397591"/>
              <a:gd name="connsiteY4" fmla="*/ 26603 h 908284"/>
              <a:gd name="connsiteX5" fmla="*/ 6397591 w 6397591"/>
              <a:gd name="connsiteY5" fmla="*/ 90828 h 908284"/>
              <a:gd name="connsiteX6" fmla="*/ 6397591 w 6397591"/>
              <a:gd name="connsiteY6" fmla="*/ 817456 h 908284"/>
              <a:gd name="connsiteX7" fmla="*/ 6370988 w 6397591"/>
              <a:gd name="connsiteY7" fmla="*/ 881681 h 908284"/>
              <a:gd name="connsiteX8" fmla="*/ 6306763 w 6397591"/>
              <a:gd name="connsiteY8" fmla="*/ 908284 h 908284"/>
              <a:gd name="connsiteX9" fmla="*/ 90828 w 6397591"/>
              <a:gd name="connsiteY9" fmla="*/ 908284 h 908284"/>
              <a:gd name="connsiteX10" fmla="*/ 26603 w 6397591"/>
              <a:gd name="connsiteY10" fmla="*/ 881681 h 908284"/>
              <a:gd name="connsiteX11" fmla="*/ 0 w 6397591"/>
              <a:gd name="connsiteY11" fmla="*/ 817456 h 908284"/>
              <a:gd name="connsiteX12" fmla="*/ 0 w 6397591"/>
              <a:gd name="connsiteY12" fmla="*/ 90828 h 90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97591" h="908284">
                <a:moveTo>
                  <a:pt x="0" y="90828"/>
                </a:moveTo>
                <a:cubicBezTo>
                  <a:pt x="0" y="66739"/>
                  <a:pt x="9569" y="43636"/>
                  <a:pt x="26603" y="26603"/>
                </a:cubicBezTo>
                <a:cubicBezTo>
                  <a:pt x="43637" y="9569"/>
                  <a:pt x="66739" y="0"/>
                  <a:pt x="90828" y="0"/>
                </a:cubicBezTo>
                <a:lnTo>
                  <a:pt x="6306763" y="0"/>
                </a:lnTo>
                <a:cubicBezTo>
                  <a:pt x="6330852" y="0"/>
                  <a:pt x="6353955" y="9569"/>
                  <a:pt x="6370988" y="26603"/>
                </a:cubicBezTo>
                <a:cubicBezTo>
                  <a:pt x="6388022" y="43637"/>
                  <a:pt x="6397591" y="66739"/>
                  <a:pt x="6397591" y="90828"/>
                </a:cubicBezTo>
                <a:lnTo>
                  <a:pt x="6397591" y="817456"/>
                </a:lnTo>
                <a:cubicBezTo>
                  <a:pt x="6397591" y="841545"/>
                  <a:pt x="6388022" y="864648"/>
                  <a:pt x="6370988" y="881681"/>
                </a:cubicBezTo>
                <a:cubicBezTo>
                  <a:pt x="6353954" y="898715"/>
                  <a:pt x="6330852" y="908284"/>
                  <a:pt x="6306763" y="908284"/>
                </a:cubicBezTo>
                <a:lnTo>
                  <a:pt x="90828" y="908284"/>
                </a:lnTo>
                <a:cubicBezTo>
                  <a:pt x="66739" y="908284"/>
                  <a:pt x="43636" y="898715"/>
                  <a:pt x="26603" y="881681"/>
                </a:cubicBezTo>
                <a:cubicBezTo>
                  <a:pt x="9569" y="864647"/>
                  <a:pt x="0" y="841545"/>
                  <a:pt x="0" y="817456"/>
                </a:cubicBezTo>
                <a:lnTo>
                  <a:pt x="0" y="90828"/>
                </a:lnTo>
                <a:close/>
              </a:path>
            </a:pathLst>
          </a:custGeom>
          <a:solidFill>
            <a:schemeClr val="tx2"/>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txBody>
          <a:bodyPr lIns="137093" tIns="137093" rIns="1205221" bIns="137093" spcCol="1270" anchor="ctr"/>
          <a:lstStyle/>
          <a:p>
            <a:pPr defTabSz="1289050">
              <a:lnSpc>
                <a:spcPct val="90000"/>
              </a:lnSpc>
              <a:spcAft>
                <a:spcPct val="35000"/>
              </a:spcAft>
              <a:defRPr/>
            </a:pPr>
            <a:r>
              <a:rPr lang="en-ZA" sz="2900" b="1" dirty="0"/>
              <a:t>Life-Cycle</a:t>
            </a:r>
            <a:br>
              <a:rPr lang="en-ZA" sz="2900" b="1" dirty="0"/>
            </a:br>
            <a:r>
              <a:rPr lang="en-ZA" sz="2900" b="1" dirty="0"/>
              <a:t>Management</a:t>
            </a:r>
            <a:endParaRPr lang="en-US" sz="2900" b="1" dirty="0"/>
          </a:p>
        </p:txBody>
      </p:sp>
      <p:sp>
        <p:nvSpPr>
          <p:cNvPr id="29" name="Rectangle 24"/>
          <p:cNvSpPr>
            <a:spLocks noChangeArrowheads="1"/>
          </p:cNvSpPr>
          <p:nvPr/>
        </p:nvSpPr>
        <p:spPr bwMode="auto">
          <a:xfrm>
            <a:off x="3848100" y="298450"/>
            <a:ext cx="2698750" cy="1143000"/>
          </a:xfrm>
          <a:prstGeom prst="rect">
            <a:avLst/>
          </a:prstGeom>
          <a:solidFill>
            <a:schemeClr val="tx2">
              <a:lumMod val="20000"/>
              <a:lumOff val="80000"/>
            </a:schemeClr>
          </a:solidFill>
          <a:ln>
            <a:noFill/>
            <a:headEnd/>
            <a:tailEnd/>
          </a:ln>
        </p:spPr>
        <p:style>
          <a:lnRef idx="1">
            <a:schemeClr val="accent1"/>
          </a:lnRef>
          <a:fillRef idx="2">
            <a:schemeClr val="accent1"/>
          </a:fillRef>
          <a:effectRef idx="1">
            <a:schemeClr val="accent1"/>
          </a:effectRef>
          <a:fontRef idx="minor">
            <a:schemeClr val="dk1"/>
          </a:fontRef>
        </p:style>
        <p:txBody>
          <a:bodyPr wrap="none" tIns="91440" bIns="27432"/>
          <a:lstStyle/>
          <a:p>
            <a:pPr marL="457200" indent="-457200" eaLnBrk="0" hangingPunct="0">
              <a:lnSpc>
                <a:spcPct val="50000"/>
              </a:lnSpc>
              <a:spcBef>
                <a:spcPct val="50000"/>
              </a:spcBef>
              <a:defRPr/>
            </a:pPr>
            <a:r>
              <a:rPr lang="en-US" sz="1200" dirty="0">
                <a:solidFill>
                  <a:schemeClr val="tx1"/>
                </a:solidFill>
              </a:rPr>
              <a:t>Build language/taxonomy of value</a:t>
            </a:r>
          </a:p>
          <a:p>
            <a:pPr marL="457200" indent="-457200" eaLnBrk="0" hangingPunct="0">
              <a:lnSpc>
                <a:spcPct val="50000"/>
              </a:lnSpc>
              <a:spcBef>
                <a:spcPct val="50000"/>
              </a:spcBef>
              <a:defRPr/>
            </a:pPr>
            <a:r>
              <a:rPr lang="en-US" sz="1200" dirty="0">
                <a:solidFill>
                  <a:schemeClr val="tx1"/>
                </a:solidFill>
              </a:rPr>
              <a:t>1. Define markets and value</a:t>
            </a:r>
          </a:p>
          <a:p>
            <a:pPr marL="457200" indent="-457200" eaLnBrk="0" hangingPunct="0">
              <a:lnSpc>
                <a:spcPct val="50000"/>
              </a:lnSpc>
              <a:spcBef>
                <a:spcPct val="50000"/>
              </a:spcBef>
              <a:defRPr/>
            </a:pPr>
            <a:r>
              <a:rPr lang="en-US" sz="1200" dirty="0">
                <a:solidFill>
                  <a:schemeClr val="tx1"/>
                </a:solidFill>
              </a:rPr>
              <a:t>2. Analyze customers</a:t>
            </a:r>
          </a:p>
          <a:p>
            <a:pPr marL="457200" indent="-457200" eaLnBrk="0" hangingPunct="0">
              <a:lnSpc>
                <a:spcPct val="50000"/>
              </a:lnSpc>
              <a:spcBef>
                <a:spcPct val="50000"/>
              </a:spcBef>
              <a:defRPr/>
            </a:pPr>
            <a:r>
              <a:rPr lang="en-US" sz="1200" dirty="0">
                <a:solidFill>
                  <a:schemeClr val="tx1"/>
                </a:solidFill>
              </a:rPr>
              <a:t>3. Analyze competitors</a:t>
            </a:r>
          </a:p>
          <a:p>
            <a:pPr marL="457200" indent="-457200" eaLnBrk="0" hangingPunct="0">
              <a:lnSpc>
                <a:spcPct val="50000"/>
              </a:lnSpc>
              <a:spcBef>
                <a:spcPct val="50000"/>
              </a:spcBef>
              <a:defRPr/>
            </a:pPr>
            <a:r>
              <a:rPr lang="en-US" sz="1200" dirty="0">
                <a:solidFill>
                  <a:schemeClr val="tx1"/>
                </a:solidFill>
              </a:rPr>
              <a:t>4. Understand value chains</a:t>
            </a:r>
          </a:p>
          <a:p>
            <a:pPr marL="457200" indent="-457200" eaLnBrk="0" hangingPunct="0">
              <a:lnSpc>
                <a:spcPct val="50000"/>
              </a:lnSpc>
              <a:spcBef>
                <a:spcPct val="50000"/>
              </a:spcBef>
              <a:defRPr/>
            </a:pPr>
            <a:r>
              <a:rPr lang="en-US" sz="1200" dirty="0">
                <a:solidFill>
                  <a:schemeClr val="tx1"/>
                </a:solidFill>
              </a:rPr>
              <a:t>5. Know company competencies</a:t>
            </a:r>
          </a:p>
        </p:txBody>
      </p:sp>
      <p:sp>
        <p:nvSpPr>
          <p:cNvPr id="30" name="Rectangle 24"/>
          <p:cNvSpPr>
            <a:spLocks noChangeArrowheads="1"/>
          </p:cNvSpPr>
          <p:nvPr/>
        </p:nvSpPr>
        <p:spPr bwMode="auto">
          <a:xfrm>
            <a:off x="4475163" y="1614488"/>
            <a:ext cx="2571750" cy="1143000"/>
          </a:xfrm>
          <a:prstGeom prst="rect">
            <a:avLst/>
          </a:prstGeom>
          <a:solidFill>
            <a:schemeClr val="tx2">
              <a:lumMod val="20000"/>
              <a:lumOff val="80000"/>
            </a:schemeClr>
          </a:solidFill>
          <a:ln>
            <a:headEnd/>
            <a:tailEnd/>
          </a:ln>
        </p:spPr>
        <p:style>
          <a:lnRef idx="1">
            <a:schemeClr val="accent5"/>
          </a:lnRef>
          <a:fillRef idx="2">
            <a:schemeClr val="accent5"/>
          </a:fillRef>
          <a:effectRef idx="1">
            <a:schemeClr val="accent5"/>
          </a:effectRef>
          <a:fontRef idx="minor">
            <a:schemeClr val="dk1"/>
          </a:fontRef>
        </p:style>
        <p:txBody>
          <a:bodyPr wrap="none" tIns="91440" anchor="ctr"/>
          <a:lstStyle/>
          <a:p>
            <a:pPr marL="457200" indent="-457200">
              <a:lnSpc>
                <a:spcPct val="50000"/>
              </a:lnSpc>
              <a:spcBef>
                <a:spcPct val="50000"/>
              </a:spcBef>
              <a:defRPr/>
            </a:pPr>
            <a:r>
              <a:rPr lang="en-US" sz="1200" dirty="0"/>
              <a:t>1. Define segmentation opportunity</a:t>
            </a:r>
          </a:p>
          <a:p>
            <a:pPr marL="457200" indent="-457200">
              <a:lnSpc>
                <a:spcPct val="50000"/>
              </a:lnSpc>
              <a:spcBef>
                <a:spcPct val="50000"/>
              </a:spcBef>
              <a:defRPr/>
            </a:pPr>
            <a:r>
              <a:rPr lang="en-US" sz="1200" dirty="0"/>
              <a:t>2. Conduct market research</a:t>
            </a:r>
          </a:p>
          <a:p>
            <a:pPr marL="457200" indent="-457200">
              <a:lnSpc>
                <a:spcPct val="50000"/>
              </a:lnSpc>
              <a:spcBef>
                <a:spcPct val="50000"/>
              </a:spcBef>
              <a:defRPr/>
            </a:pPr>
            <a:r>
              <a:rPr lang="en-US" sz="1200" dirty="0"/>
              <a:t>3. Identify and describe segments</a:t>
            </a:r>
          </a:p>
          <a:p>
            <a:pPr marL="457200" indent="-457200">
              <a:lnSpc>
                <a:spcPct val="50000"/>
              </a:lnSpc>
              <a:spcBef>
                <a:spcPct val="50000"/>
              </a:spcBef>
              <a:defRPr/>
            </a:pPr>
            <a:r>
              <a:rPr lang="en-US" sz="1200" dirty="0"/>
              <a:t>4. Select target segments</a:t>
            </a:r>
          </a:p>
          <a:p>
            <a:pPr marL="457200" indent="-457200">
              <a:lnSpc>
                <a:spcPct val="50000"/>
              </a:lnSpc>
              <a:spcBef>
                <a:spcPct val="50000"/>
              </a:spcBef>
              <a:defRPr/>
            </a:pPr>
            <a:r>
              <a:rPr lang="en-US" sz="1200" dirty="0"/>
              <a:t>5. Develop positioning strategy</a:t>
            </a:r>
          </a:p>
        </p:txBody>
      </p:sp>
      <p:sp>
        <p:nvSpPr>
          <p:cNvPr id="32" name="Rectangle 24"/>
          <p:cNvSpPr>
            <a:spLocks noChangeArrowheads="1"/>
          </p:cNvSpPr>
          <p:nvPr/>
        </p:nvSpPr>
        <p:spPr bwMode="auto">
          <a:xfrm>
            <a:off x="5305425" y="4230688"/>
            <a:ext cx="2895600" cy="1143000"/>
          </a:xfrm>
          <a:prstGeom prst="rect">
            <a:avLst/>
          </a:prstGeom>
          <a:solidFill>
            <a:schemeClr val="tx2">
              <a:lumMod val="20000"/>
              <a:lumOff val="80000"/>
            </a:schemeClr>
          </a:solidFill>
          <a:ln>
            <a:solidFill>
              <a:srgbClr val="008000"/>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457200" indent="-457200" eaLnBrk="0" hangingPunct="0">
              <a:lnSpc>
                <a:spcPct val="50000"/>
              </a:lnSpc>
              <a:spcBef>
                <a:spcPct val="50000"/>
              </a:spcBef>
              <a:defRPr/>
            </a:pPr>
            <a:r>
              <a:rPr lang="en-US" sz="1200" dirty="0">
                <a:solidFill>
                  <a:schemeClr val="tx1"/>
                </a:solidFill>
              </a:rPr>
              <a:t>1. Integrate market communications</a:t>
            </a:r>
          </a:p>
          <a:p>
            <a:pPr marL="457200" indent="-457200" eaLnBrk="0" hangingPunct="0">
              <a:lnSpc>
                <a:spcPct val="50000"/>
              </a:lnSpc>
              <a:spcBef>
                <a:spcPct val="50000"/>
              </a:spcBef>
              <a:defRPr/>
            </a:pPr>
            <a:r>
              <a:rPr lang="en-US" sz="1200" dirty="0">
                <a:solidFill>
                  <a:schemeClr val="tx1"/>
                </a:solidFill>
              </a:rPr>
              <a:t>2. Target selling with </a:t>
            </a:r>
            <a:r>
              <a:rPr lang="en-US" sz="1200" dirty="0" err="1">
                <a:solidFill>
                  <a:schemeClr val="tx1"/>
                </a:solidFill>
              </a:rPr>
              <a:t>Salesforce</a:t>
            </a:r>
            <a:endParaRPr lang="en-US" sz="1200" dirty="0">
              <a:solidFill>
                <a:schemeClr val="tx1"/>
              </a:solidFill>
            </a:endParaRPr>
          </a:p>
          <a:p>
            <a:pPr marL="457200" indent="-457200" eaLnBrk="0" hangingPunct="0">
              <a:lnSpc>
                <a:spcPct val="50000"/>
              </a:lnSpc>
              <a:spcBef>
                <a:spcPct val="50000"/>
              </a:spcBef>
              <a:defRPr/>
            </a:pPr>
            <a:r>
              <a:rPr lang="en-US" sz="1200" dirty="0">
                <a:solidFill>
                  <a:schemeClr val="tx1"/>
                </a:solidFill>
              </a:rPr>
              <a:t>3. Align distribution to deliver value</a:t>
            </a:r>
          </a:p>
          <a:p>
            <a:pPr marL="457200" indent="-457200" eaLnBrk="0" hangingPunct="0">
              <a:lnSpc>
                <a:spcPct val="50000"/>
              </a:lnSpc>
              <a:spcBef>
                <a:spcPct val="50000"/>
              </a:spcBef>
              <a:defRPr/>
            </a:pPr>
            <a:r>
              <a:rPr lang="en-US" sz="1200" dirty="0">
                <a:solidFill>
                  <a:schemeClr val="tx1"/>
                </a:solidFill>
              </a:rPr>
              <a:t>4. Coordinate channel partners</a:t>
            </a:r>
          </a:p>
          <a:p>
            <a:pPr marL="457200" indent="-457200" eaLnBrk="0" hangingPunct="0">
              <a:lnSpc>
                <a:spcPct val="50000"/>
              </a:lnSpc>
              <a:spcBef>
                <a:spcPct val="50000"/>
              </a:spcBef>
              <a:defRPr/>
            </a:pPr>
            <a:r>
              <a:rPr lang="en-US" sz="1200" dirty="0">
                <a:solidFill>
                  <a:schemeClr val="tx1"/>
                </a:solidFill>
              </a:rPr>
              <a:t>5. Manage customer care</a:t>
            </a:r>
          </a:p>
        </p:txBody>
      </p:sp>
      <p:sp>
        <p:nvSpPr>
          <p:cNvPr id="33" name="Rectangle 24"/>
          <p:cNvSpPr>
            <a:spLocks noChangeArrowheads="1"/>
          </p:cNvSpPr>
          <p:nvPr/>
        </p:nvSpPr>
        <p:spPr bwMode="auto">
          <a:xfrm>
            <a:off x="5719763" y="5538788"/>
            <a:ext cx="2895600" cy="1143000"/>
          </a:xfrm>
          <a:prstGeom prst="rect">
            <a:avLst/>
          </a:prstGeom>
          <a:solidFill>
            <a:schemeClr val="tx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marL="457200" indent="-457200" eaLnBrk="0" hangingPunct="0">
              <a:lnSpc>
                <a:spcPct val="50000"/>
              </a:lnSpc>
              <a:spcBef>
                <a:spcPct val="50000"/>
              </a:spcBef>
              <a:defRPr/>
            </a:pPr>
            <a:r>
              <a:rPr lang="en-US" sz="1200" dirty="0">
                <a:solidFill>
                  <a:schemeClr val="tx1"/>
                </a:solidFill>
              </a:rPr>
              <a:t>1. Use marketing planning</a:t>
            </a:r>
          </a:p>
          <a:p>
            <a:pPr marL="457200" indent="-457200" eaLnBrk="0" hangingPunct="0">
              <a:lnSpc>
                <a:spcPct val="50000"/>
              </a:lnSpc>
              <a:spcBef>
                <a:spcPct val="50000"/>
              </a:spcBef>
              <a:defRPr/>
            </a:pPr>
            <a:r>
              <a:rPr lang="en-US" sz="1200" dirty="0">
                <a:solidFill>
                  <a:schemeClr val="tx1"/>
                </a:solidFill>
              </a:rPr>
              <a:t>2. Implement exceedingly well</a:t>
            </a:r>
          </a:p>
          <a:p>
            <a:pPr marL="457200" indent="-457200" eaLnBrk="0" hangingPunct="0">
              <a:lnSpc>
                <a:spcPct val="50000"/>
              </a:lnSpc>
              <a:spcBef>
                <a:spcPct val="50000"/>
              </a:spcBef>
              <a:defRPr/>
            </a:pPr>
            <a:r>
              <a:rPr lang="en-US" sz="1200" dirty="0">
                <a:solidFill>
                  <a:schemeClr val="tx1"/>
                </a:solidFill>
              </a:rPr>
              <a:t>3. Control with marketing financials</a:t>
            </a:r>
          </a:p>
          <a:p>
            <a:pPr marL="457200" indent="-457200" eaLnBrk="0" hangingPunct="0">
              <a:lnSpc>
                <a:spcPct val="50000"/>
              </a:lnSpc>
              <a:spcBef>
                <a:spcPct val="50000"/>
              </a:spcBef>
              <a:defRPr/>
            </a:pPr>
            <a:r>
              <a:rPr lang="en-US" sz="1200" dirty="0">
                <a:solidFill>
                  <a:schemeClr val="tx1"/>
                </a:solidFill>
              </a:rPr>
              <a:t>4. Track market response</a:t>
            </a:r>
          </a:p>
          <a:p>
            <a:pPr marL="457200" indent="-457200" eaLnBrk="0" hangingPunct="0">
              <a:lnSpc>
                <a:spcPct val="50000"/>
              </a:lnSpc>
              <a:spcBef>
                <a:spcPct val="50000"/>
              </a:spcBef>
              <a:defRPr/>
            </a:pPr>
            <a:r>
              <a:rPr lang="en-US" sz="1200" dirty="0">
                <a:solidFill>
                  <a:schemeClr val="tx1"/>
                </a:solidFill>
              </a:rPr>
              <a:t>5. Plan for contingencies and risk</a:t>
            </a:r>
          </a:p>
        </p:txBody>
      </p:sp>
      <p:sp>
        <p:nvSpPr>
          <p:cNvPr id="91160" name="Slide Number Placeholder 1"/>
          <p:cNvSpPr>
            <a:spLocks noChangeArrowheads="1"/>
          </p:cNvSpPr>
          <p:nvPr/>
        </p:nvSpPr>
        <p:spPr bwMode="auto">
          <a:xfrm>
            <a:off x="8229600" y="6477000"/>
            <a:ext cx="762000" cy="257175"/>
          </a:xfrm>
          <a:prstGeom prst="rect">
            <a:avLst/>
          </a:prstGeom>
          <a:noFill/>
          <a:ln w="9525">
            <a:noFill/>
            <a:miter lim="800000"/>
            <a:headEnd/>
            <a:tailEnd/>
          </a:ln>
        </p:spPr>
        <p:txBody>
          <a:bodyPr lIns="0" tIns="0" rIns="0" bIns="0" anchor="ctr"/>
          <a:lstStyle/>
          <a:p>
            <a:pPr algn="r"/>
            <a:fld id="{B1A71A4B-D333-4916-8711-D492946DA566}" type="slidenum">
              <a:rPr lang="en-US" sz="1200" b="1">
                <a:solidFill>
                  <a:schemeClr val="bg2"/>
                </a:solidFill>
              </a:rPr>
              <a:pPr algn="r"/>
              <a:t>2</a:t>
            </a:fld>
            <a:endParaRPr lang="en-US" sz="1200" b="1">
              <a:solidFill>
                <a:schemeClr val="bg2"/>
              </a:solidFill>
            </a:endParaRPr>
          </a:p>
        </p:txBody>
      </p:sp>
      <p:pic>
        <p:nvPicPr>
          <p:cNvPr id="91161" name="Picture 16" descr="logo.pantone28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9850" y="6415088"/>
            <a:ext cx="519113" cy="387350"/>
          </a:xfrm>
          <a:prstGeom prst="rect">
            <a:avLst/>
          </a:prstGeom>
          <a:noFill/>
          <a:ln w="9525">
            <a:noFill/>
            <a:miter lim="800000"/>
            <a:headEnd/>
            <a:tailEnd/>
          </a:ln>
        </p:spPr>
      </p:pic>
      <p:sp>
        <p:nvSpPr>
          <p:cNvPr id="31" name="Rectangle 24"/>
          <p:cNvSpPr>
            <a:spLocks noChangeArrowheads="1"/>
          </p:cNvSpPr>
          <p:nvPr/>
        </p:nvSpPr>
        <p:spPr bwMode="auto">
          <a:xfrm>
            <a:off x="4811713" y="2933700"/>
            <a:ext cx="2676525" cy="1143000"/>
          </a:xfrm>
          <a:prstGeom prst="rect">
            <a:avLst/>
          </a:prstGeom>
          <a:solidFill>
            <a:schemeClr val="tx2">
              <a:lumMod val="20000"/>
              <a:lumOff val="80000"/>
            </a:schemeClr>
          </a:solidFill>
          <a:ln>
            <a:headEnd/>
            <a:tailEnd/>
          </a:ln>
        </p:spPr>
        <p:style>
          <a:lnRef idx="1">
            <a:schemeClr val="accent4"/>
          </a:lnRef>
          <a:fillRef idx="2">
            <a:schemeClr val="accent4"/>
          </a:fillRef>
          <a:effectRef idx="1">
            <a:schemeClr val="accent4"/>
          </a:effectRef>
          <a:fontRef idx="minor">
            <a:schemeClr val="dk1"/>
          </a:fontRef>
        </p:style>
        <p:txBody>
          <a:bodyPr wrap="none" tIns="91440" anchor="ctr"/>
          <a:lstStyle/>
          <a:p>
            <a:pPr marL="457200" indent="-457200" eaLnBrk="0" hangingPunct="0">
              <a:lnSpc>
                <a:spcPct val="50000"/>
              </a:lnSpc>
              <a:spcBef>
                <a:spcPct val="50000"/>
              </a:spcBef>
            </a:pPr>
            <a:r>
              <a:rPr lang="en-US" sz="1200">
                <a:solidFill>
                  <a:schemeClr val="tx1"/>
                </a:solidFill>
                <a:latin typeface="Arial" pitchFamily="34" charset="0"/>
                <a:cs typeface="Arial" pitchFamily="34" charset="0"/>
              </a:rPr>
              <a:t>1. Set marketing objectives/goals</a:t>
            </a:r>
          </a:p>
          <a:p>
            <a:pPr marL="457200" indent="-457200" eaLnBrk="0" hangingPunct="0">
              <a:lnSpc>
                <a:spcPct val="50000"/>
              </a:lnSpc>
              <a:spcBef>
                <a:spcPct val="50000"/>
              </a:spcBef>
            </a:pPr>
            <a:r>
              <a:rPr lang="en-US" sz="1200">
                <a:solidFill>
                  <a:schemeClr val="tx1"/>
                </a:solidFill>
                <a:latin typeface="Arial" pitchFamily="34" charset="0"/>
                <a:cs typeface="Arial" pitchFamily="34" charset="0"/>
              </a:rPr>
              <a:t>2. Define Marketing Strategy</a:t>
            </a:r>
          </a:p>
          <a:p>
            <a:pPr marL="457200" indent="-457200" eaLnBrk="0" hangingPunct="0">
              <a:lnSpc>
                <a:spcPct val="50000"/>
              </a:lnSpc>
              <a:spcBef>
                <a:spcPct val="50000"/>
              </a:spcBef>
            </a:pPr>
            <a:r>
              <a:rPr lang="en-US" sz="1200">
                <a:solidFill>
                  <a:schemeClr val="tx1"/>
                </a:solidFill>
                <a:latin typeface="Arial" pitchFamily="34" charset="0"/>
                <a:cs typeface="Arial" pitchFamily="34" charset="0"/>
              </a:rPr>
              <a:t>3. Develop value Offering</a:t>
            </a:r>
          </a:p>
          <a:p>
            <a:pPr marL="457200" indent="-457200" eaLnBrk="0" hangingPunct="0">
              <a:lnSpc>
                <a:spcPct val="50000"/>
              </a:lnSpc>
              <a:spcBef>
                <a:spcPct val="50000"/>
              </a:spcBef>
            </a:pPr>
            <a:r>
              <a:rPr lang="en-US" sz="1200">
                <a:solidFill>
                  <a:schemeClr val="tx1"/>
                </a:solidFill>
                <a:latin typeface="Arial" pitchFamily="34" charset="0"/>
                <a:cs typeface="Arial" pitchFamily="34" charset="0"/>
              </a:rPr>
              <a:t>4. Price for value</a:t>
            </a:r>
          </a:p>
          <a:p>
            <a:pPr marL="457200" indent="-457200" eaLnBrk="0" hangingPunct="0">
              <a:lnSpc>
                <a:spcPct val="50000"/>
              </a:lnSpc>
              <a:spcBef>
                <a:spcPct val="50000"/>
              </a:spcBef>
            </a:pPr>
            <a:r>
              <a:rPr lang="en-US" sz="1200">
                <a:solidFill>
                  <a:schemeClr val="tx1"/>
                </a:solidFill>
                <a:latin typeface="Arial" pitchFamily="34" charset="0"/>
                <a:cs typeface="Arial" pitchFamily="34" charset="0"/>
              </a:rPr>
              <a:t>5. Build a strong brand</a:t>
            </a:r>
          </a:p>
        </p:txBody>
      </p:sp>
      <p:sp>
        <p:nvSpPr>
          <p:cNvPr id="91163" name="Text Box 27"/>
          <p:cNvSpPr txBox="1">
            <a:spLocks noChangeArrowheads="1"/>
          </p:cNvSpPr>
          <p:nvPr/>
        </p:nvSpPr>
        <p:spPr bwMode="auto">
          <a:xfrm>
            <a:off x="7345363" y="233363"/>
            <a:ext cx="1646237" cy="925512"/>
          </a:xfrm>
          <a:prstGeom prst="rect">
            <a:avLst/>
          </a:prstGeom>
          <a:solidFill>
            <a:srgbClr val="40009E"/>
          </a:solidFill>
          <a:ln w="9525">
            <a:solidFill>
              <a:schemeClr val="tx1"/>
            </a:solidFill>
            <a:miter lim="800000"/>
            <a:headEnd/>
            <a:tailEnd/>
          </a:ln>
          <a:effectLst/>
        </p:spPr>
        <p:txBody>
          <a:bodyPr>
            <a:spAutoFit/>
          </a:bodyPr>
          <a:lstStyle/>
          <a:p>
            <a:pPr algn="ctr">
              <a:spcBef>
                <a:spcPct val="50000"/>
              </a:spcBef>
            </a:pPr>
            <a:r>
              <a:rPr lang="en-US" sz="1800">
                <a:solidFill>
                  <a:schemeClr val="bg1"/>
                </a:solidFill>
              </a:rPr>
              <a:t>ISBM Value Delivery Framework</a:t>
            </a:r>
          </a:p>
        </p:txBody>
      </p:sp>
      <p:sp>
        <p:nvSpPr>
          <p:cNvPr id="91164"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64D008AD-CF48-48E7-92B2-AEA4CCF5D518}" type="slidenum">
              <a:rPr lang="en-US" b="1">
                <a:solidFill>
                  <a:srgbClr val="0A0058"/>
                </a:solidFill>
              </a:rPr>
              <a:pPr algn="r"/>
              <a:t>2</a:t>
            </a:fld>
            <a:endParaRPr lang="en-US" sz="1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up)">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up)">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up)">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2" grpId="0" animBg="1"/>
      <p:bldP spid="33" grpId="0" animBg="1"/>
      <p:bldP spid="3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defRPr/>
            </a:pPr>
            <a:fld id="{029F5784-4315-4987-8BC7-5FA2C9DAD142}" type="slidenum">
              <a:rPr lang="en-US" sz="1200" b="1">
                <a:solidFill>
                  <a:srgbClr val="0000CC"/>
                </a:solidFill>
                <a:latin typeface="+mn-lt"/>
                <a:cs typeface="+mn-cs"/>
              </a:rPr>
              <a:pPr algn="r">
                <a:defRPr/>
              </a:pPr>
              <a:t>20</a:t>
            </a:fld>
            <a:endParaRPr lang="en-US" sz="1200" b="1">
              <a:solidFill>
                <a:srgbClr val="0000CC"/>
              </a:solidFill>
              <a:latin typeface="+mn-lt"/>
              <a:cs typeface="+mn-cs"/>
            </a:endParaRPr>
          </a:p>
        </p:txBody>
      </p:sp>
      <p:sp>
        <p:nvSpPr>
          <p:cNvPr id="30723" name="Rectangle 22"/>
          <p:cNvSpPr>
            <a:spLocks noGrp="1" noChangeArrowheads="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4.2  Value Pricing</a:t>
            </a:r>
          </a:p>
        </p:txBody>
      </p:sp>
      <p:sp>
        <p:nvSpPr>
          <p:cNvPr id="30724" name="Content Placeholder 5"/>
          <p:cNvSpPr>
            <a:spLocks noGrp="1"/>
          </p:cNvSpPr>
          <p:nvPr>
            <p:ph idx="4294967295"/>
          </p:nvPr>
        </p:nvSpPr>
        <p:spPr bwMode="auto">
          <a:xfrm>
            <a:off x="152400" y="762000"/>
            <a:ext cx="8839200" cy="1219200"/>
          </a:xfrm>
          <a:prstGeom prst="rect">
            <a:avLst/>
          </a:prstGeom>
          <a:noFill/>
          <a:ln>
            <a:miter lim="800000"/>
            <a:headEnd/>
            <a:tailEnd/>
          </a:ln>
        </p:spPr>
        <p:txBody>
          <a:bodyPr/>
          <a:lstStyle/>
          <a:p>
            <a:pPr marL="0" indent="0" eaLnBrk="1" hangingPunct="1">
              <a:buFont typeface="Arial" pitchFamily="34" charset="0"/>
              <a:buNone/>
            </a:pPr>
            <a:r>
              <a:rPr lang="en-US" sz="2000" smtClean="0">
                <a:solidFill>
                  <a:srgbClr val="0D006C"/>
                </a:solidFill>
                <a:latin typeface="Arial" pitchFamily="34" charset="0"/>
              </a:rPr>
              <a:t>In this chart describe the overview of the decisions defining your approach to value pricing.  Use subsequent charts to amplify details according to the most critical elements of the decisions below.  See worksheets.</a:t>
            </a:r>
          </a:p>
        </p:txBody>
      </p:sp>
      <p:graphicFrame>
        <p:nvGraphicFramePr>
          <p:cNvPr id="30752" name="Group 32"/>
          <p:cNvGraphicFramePr>
            <a:graphicFrameLocks noGrp="1"/>
          </p:cNvGraphicFramePr>
          <p:nvPr/>
        </p:nvGraphicFramePr>
        <p:xfrm>
          <a:off x="119063" y="1828800"/>
          <a:ext cx="8923337" cy="4983480"/>
        </p:xfrm>
        <a:graphic>
          <a:graphicData uri="http://schemas.openxmlformats.org/drawingml/2006/table">
            <a:tbl>
              <a:tblPr/>
              <a:tblGrid>
                <a:gridCol w="3028950"/>
                <a:gridCol w="5894387"/>
              </a:tblGrid>
              <a:tr h="136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Develop pricing strategy based on customer value (see worksheet)</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Use market research to support estimates of customer value.  If not readily available, estimate customer value then follow-up with value-in-use, conjoint analysis, or other value-based pricing methods to ascertain customer value.</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87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Price position relative to competition (See Competitive Planning Grid)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Identify price position of all major competitors and average price of minor competitors.  Define competitor against whom you will set price.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74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Value pricing validation analysis (see EVE® Template)</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Detail key features of your offering, the benefits they provide, and construct equations to compute and dollarize their value to your customer in their application.  Conduct “Depth Interviews” as necessary to validate assumptions.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87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Price  to channel partners  vs. end customer</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the margin required by the channel partners and the margin position  of major competitors. Define competitor against whom you will set the margin.  Establish relative channel margin a percentage above or below this competitor.</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87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Proposed product pricing structure</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Set specific prices for total product and service assortment.  Take into consideration factors such as price lining, bundled pricing, promotional pricing, discounts and allowances, geography, etc..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74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Proposed pricing adjustments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Specify allowable price adjustments to pricing structure for sales force.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Regulatory requirements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Identify all regulatory requirements for topics such as retail price maintenance, price fixing, price discrimination, deceptive pricing, etc.</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bl>
          </a:graphicData>
        </a:graphic>
      </p:graphicFrame>
      <p:sp>
        <p:nvSpPr>
          <p:cNvPr id="30753"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34AA8C4D-F2B2-478C-B106-27564086B959}" type="slidenum">
              <a:rPr lang="en-US" b="1">
                <a:solidFill>
                  <a:srgbClr val="0A0058"/>
                </a:solidFill>
              </a:rPr>
              <a:pPr algn="r"/>
              <a:t>20</a:t>
            </a:fld>
            <a:endParaRPr lang="en-US" sz="1200">
              <a:solidFill>
                <a:srgbClr val="0000FF"/>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p:txBody>
          <a:bodyPr/>
          <a:lstStyle/>
          <a:p>
            <a:pPr>
              <a:defRPr/>
            </a:pPr>
            <a:fld id="{6EA5C4EA-7917-4D71-A5A6-9DA4368B90A8}" type="slidenum">
              <a:rPr lang="en-US" sz="1200">
                <a:solidFill>
                  <a:srgbClr val="0000CC"/>
                </a:solidFill>
                <a:latin typeface="+mn-lt"/>
                <a:cs typeface="+mn-cs"/>
              </a:rPr>
              <a:pPr>
                <a:defRPr/>
              </a:pPr>
              <a:t>21</a:t>
            </a:fld>
            <a:endParaRPr lang="en-US" sz="1200">
              <a:solidFill>
                <a:srgbClr val="0000CC"/>
              </a:solidFill>
              <a:latin typeface="+mn-lt"/>
              <a:cs typeface="+mn-cs"/>
            </a:endParaRPr>
          </a:p>
        </p:txBody>
      </p:sp>
      <p:sp>
        <p:nvSpPr>
          <p:cNvPr id="31747"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4.3 Distribution</a:t>
            </a:r>
          </a:p>
        </p:txBody>
      </p:sp>
      <p:sp>
        <p:nvSpPr>
          <p:cNvPr id="31748" name="Content Placeholder 5"/>
          <p:cNvSpPr>
            <a:spLocks noGrp="1"/>
          </p:cNvSpPr>
          <p:nvPr>
            <p:ph idx="1"/>
          </p:nvPr>
        </p:nvSpPr>
        <p:spPr bwMode="auto">
          <a:xfrm>
            <a:off x="152400" y="762000"/>
            <a:ext cx="8839200" cy="1219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Define your current channel structure to move products to market and the optimal channel structure.  It can be linked to your value chain analysis to reveal the relative value captured by each channel partner.  A map of your distribution channel is essential.</a:t>
            </a:r>
          </a:p>
        </p:txBody>
      </p:sp>
      <p:graphicFrame>
        <p:nvGraphicFramePr>
          <p:cNvPr id="31774" name="Group 30"/>
          <p:cNvGraphicFramePr>
            <a:graphicFrameLocks noGrp="1"/>
          </p:cNvGraphicFramePr>
          <p:nvPr/>
        </p:nvGraphicFramePr>
        <p:xfrm>
          <a:off x="119063" y="1676400"/>
          <a:ext cx="8923337" cy="4907280"/>
        </p:xfrm>
        <a:graphic>
          <a:graphicData uri="http://schemas.openxmlformats.org/drawingml/2006/table">
            <a:tbl>
              <a:tblPr/>
              <a:tblGrid>
                <a:gridCol w="3101975"/>
                <a:gridCol w="5821362"/>
              </a:tblGrid>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Number of channel partners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This decision involves the degree of directness to the end customer in the value chain.   Going direct to the end customer defines zero partners; additional partners can be added to optimize the customer’s availability.</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Type of channel partner</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Describe the desired characteristics for each type of channel partner such as number of years in business, performance record, number and type of products carried, cooperativeness, service support, marketing capability, sales force, etc.</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Intensity of distribution</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Degree of intensity is based on number and type of channel partners.  Intensive distribution = maximum availability with multiple channel partners, which limits control. Selective distribution = optimized availability with managed channel partners, which increases control.  Exclusive distribution = pinpoint availability with exclusive channel partners to maximize control.</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414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Channel partner training</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channel partner training needs and design training programs, certifications, etc. to meet customer needs.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Channel partner motivation</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quantitative and qualitative incentives to motivate channel partners.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519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Channel partner evaluation</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criteria/measures  to evaluate performance of channel partners, such as sales per channel partner, average order size, number of customer complaints, Number of returns, transport costs per unit, percent bad debts, accuracy of forecasts, number of order filling errors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defRPr/>
            </a:pPr>
            <a:fld id="{E63BEA60-F314-4513-861A-E1FBB33ECCC9}" type="slidenum">
              <a:rPr lang="en-US" sz="1200" b="1">
                <a:solidFill>
                  <a:srgbClr val="0000CC"/>
                </a:solidFill>
                <a:latin typeface="+mn-lt"/>
                <a:cs typeface="+mn-cs"/>
              </a:rPr>
              <a:pPr algn="r">
                <a:defRPr/>
              </a:pPr>
              <a:t>22</a:t>
            </a:fld>
            <a:endParaRPr lang="en-US" sz="1200" b="1">
              <a:solidFill>
                <a:srgbClr val="0000CC"/>
              </a:solidFill>
              <a:latin typeface="+mn-lt"/>
              <a:cs typeface="+mn-cs"/>
            </a:endParaRPr>
          </a:p>
        </p:txBody>
      </p:sp>
      <p:sp>
        <p:nvSpPr>
          <p:cNvPr id="32771" name="Rectangle 22"/>
          <p:cNvSpPr>
            <a:spLocks noGrp="1" noChangeArrowheads="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4.4 Brand Marketing Communication</a:t>
            </a:r>
          </a:p>
        </p:txBody>
      </p:sp>
      <p:sp>
        <p:nvSpPr>
          <p:cNvPr id="32772" name="Content Placeholder 5"/>
          <p:cNvSpPr>
            <a:spLocks noGrp="1"/>
          </p:cNvSpPr>
          <p:nvPr>
            <p:ph idx="4294967295"/>
          </p:nvPr>
        </p:nvSpPr>
        <p:spPr bwMode="auto">
          <a:xfrm>
            <a:off x="152400" y="762000"/>
            <a:ext cx="8839200" cy="1219200"/>
          </a:xfrm>
          <a:prstGeom prst="rect">
            <a:avLst/>
          </a:prstGeom>
          <a:noFill/>
          <a:ln>
            <a:miter lim="800000"/>
            <a:headEnd/>
            <a:tailEnd/>
          </a:ln>
        </p:spPr>
        <p:txBody>
          <a:bodyPr/>
          <a:lstStyle/>
          <a:p>
            <a:pPr marL="0" indent="0" eaLnBrk="1" hangingPunct="1">
              <a:buFont typeface="Arial" pitchFamily="34" charset="0"/>
              <a:buNone/>
            </a:pPr>
            <a:r>
              <a:rPr lang="en-US" sz="2000" b="1" smtClean="0">
                <a:solidFill>
                  <a:srgbClr val="0D006C"/>
                </a:solidFill>
                <a:latin typeface="Arial" pitchFamily="34" charset="0"/>
              </a:rPr>
              <a:t>Based on your segment positioning statement, develop a clear brand marketing communication approach that uses relevant touch points to reach target customers. </a:t>
            </a:r>
          </a:p>
        </p:txBody>
      </p:sp>
      <p:graphicFrame>
        <p:nvGraphicFramePr>
          <p:cNvPr id="32803" name="Group 35"/>
          <p:cNvGraphicFramePr>
            <a:graphicFrameLocks noGrp="1"/>
          </p:cNvGraphicFramePr>
          <p:nvPr/>
        </p:nvGraphicFramePr>
        <p:xfrm>
          <a:off x="119063" y="1828800"/>
          <a:ext cx="8923337" cy="4742688"/>
        </p:xfrm>
        <a:graphic>
          <a:graphicData uri="http://schemas.openxmlformats.org/drawingml/2006/table">
            <a:tbl>
              <a:tblPr/>
              <a:tblGrid>
                <a:gridCol w="3101975"/>
                <a:gridCol w="5821362"/>
              </a:tblGrid>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Focus on target audience brand, and positioning</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Understand your brand and the global brand vision.  Review and evaluate your positioning statement as basis for goals.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Set clear communication goals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Formulate and define more specific communication goals; should link with marketing objectives and goals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404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Establish focus of communication: Behavioral Timeline ® Planning</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Systemically think through the key audiences involved in the buying decision, and who you must reach, what you want them to believe, what they need to do, and when.  Include channel partners, your sales force, internal and external audiences. Build and attach Behavioral Timeline®</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311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Design message to target audience(s) </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messages to be communicated about the brand to each target audience. Clear and simple statements that reflect the brand’s positioning among target customers.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Set budget</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Decide on allocation of investment across various market communications tools and media.</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311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Select media</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Working from behavioral timeline, select media to communicate message.  Consider demand decision chain – who influences, decides, approves, uses final offering? Consider how to reach them: advertising, brochures, promotions, internet, public relations, etc. (see spreadsheet for more options)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Schedule media</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Develop one-year plan of when selected media will be scheduled to run.  Use 12-month spreadsheet.</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Evaluate results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measures to evaluate brand communication program based on specific communication goals above.</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bl>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bwMode="auto">
          <a:xfrm>
            <a:off x="457200" y="-76200"/>
            <a:ext cx="8229600" cy="1143000"/>
          </a:xfrm>
          <a:prstGeom prst="rect">
            <a:avLst/>
          </a:prstGeom>
          <a:noFill/>
          <a:ln>
            <a:miter lim="800000"/>
            <a:headEnd/>
            <a:tailEnd/>
          </a:ln>
        </p:spPr>
        <p:txBody>
          <a:bodyPr lIns="0" tIns="45714" rIns="91429" bIns="45714" anchor="ctr"/>
          <a:lstStyle/>
          <a:p>
            <a:pPr algn="l"/>
            <a:r>
              <a:rPr lang="en-US" sz="2800" b="1" smtClean="0">
                <a:solidFill>
                  <a:schemeClr val="bg1"/>
                </a:solidFill>
                <a:latin typeface="Arial" pitchFamily="34" charset="0"/>
              </a:rPr>
              <a:t>Behavioral Timeline Template</a:t>
            </a:r>
          </a:p>
        </p:txBody>
      </p:sp>
      <p:sp>
        <p:nvSpPr>
          <p:cNvPr id="89091" name="Text Box 3"/>
          <p:cNvSpPr txBox="1">
            <a:spLocks noChangeArrowheads="1"/>
          </p:cNvSpPr>
          <p:nvPr/>
        </p:nvSpPr>
        <p:spPr bwMode="auto">
          <a:xfrm>
            <a:off x="228600" y="1752600"/>
            <a:ext cx="2438400" cy="1314450"/>
          </a:xfrm>
          <a:prstGeom prst="rect">
            <a:avLst/>
          </a:prstGeom>
          <a:noFill/>
          <a:ln w="25400">
            <a:noFill/>
            <a:miter lim="800000"/>
            <a:headEnd/>
            <a:tailEnd type="none" w="lg" len="med"/>
          </a:ln>
        </p:spPr>
        <p:txBody>
          <a:bodyPr>
            <a:spAutoFit/>
          </a:bodyPr>
          <a:lstStyle/>
          <a:p>
            <a:pPr eaLnBrk="0" hangingPunct="0">
              <a:spcBef>
                <a:spcPct val="50000"/>
              </a:spcBef>
            </a:pPr>
            <a:r>
              <a:rPr lang="en-US" sz="1600" b="1">
                <a:ea typeface="Geneva"/>
                <a:cs typeface="Geneva"/>
              </a:rPr>
              <a:t>Group/person whose participation is necessary for us to achieve our objective(s)</a:t>
            </a:r>
          </a:p>
        </p:txBody>
      </p:sp>
      <p:grpSp>
        <p:nvGrpSpPr>
          <p:cNvPr id="89092" name="Group 4"/>
          <p:cNvGrpSpPr>
            <a:grpSpLocks/>
          </p:cNvGrpSpPr>
          <p:nvPr/>
        </p:nvGrpSpPr>
        <p:grpSpPr bwMode="auto">
          <a:xfrm>
            <a:off x="2895600" y="2514600"/>
            <a:ext cx="5410200" cy="304800"/>
            <a:chOff x="1824" y="1440"/>
            <a:chExt cx="3408" cy="192"/>
          </a:xfrm>
        </p:grpSpPr>
        <p:sp>
          <p:nvSpPr>
            <p:cNvPr id="89093" name="Line 5"/>
            <p:cNvSpPr>
              <a:spLocks noChangeShapeType="1"/>
            </p:cNvSpPr>
            <p:nvPr/>
          </p:nvSpPr>
          <p:spPr bwMode="auto">
            <a:xfrm>
              <a:off x="1824" y="1632"/>
              <a:ext cx="3408" cy="0"/>
            </a:xfrm>
            <a:prstGeom prst="line">
              <a:avLst/>
            </a:prstGeom>
            <a:noFill/>
            <a:ln w="25400">
              <a:solidFill>
                <a:schemeClr val="tx1"/>
              </a:solidFill>
              <a:round/>
              <a:headEnd/>
              <a:tailEnd type="none" w="lg" len="med"/>
            </a:ln>
          </p:spPr>
          <p:txBody>
            <a:bodyPr wrap="none" anchor="ctr"/>
            <a:lstStyle/>
            <a:p>
              <a:endParaRPr lang="en-US"/>
            </a:p>
          </p:txBody>
        </p:sp>
        <p:sp>
          <p:nvSpPr>
            <p:cNvPr id="89094" name="Line 6"/>
            <p:cNvSpPr>
              <a:spLocks noChangeShapeType="1"/>
            </p:cNvSpPr>
            <p:nvPr/>
          </p:nvSpPr>
          <p:spPr bwMode="auto">
            <a:xfrm flipV="1">
              <a:off x="18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095" name="Line 7"/>
            <p:cNvSpPr>
              <a:spLocks noChangeShapeType="1"/>
            </p:cNvSpPr>
            <p:nvPr/>
          </p:nvSpPr>
          <p:spPr bwMode="auto">
            <a:xfrm flipV="1">
              <a:off x="230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096" name="Line 8"/>
            <p:cNvSpPr>
              <a:spLocks noChangeShapeType="1"/>
            </p:cNvSpPr>
            <p:nvPr/>
          </p:nvSpPr>
          <p:spPr bwMode="auto">
            <a:xfrm flipV="1">
              <a:off x="278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097" name="Line 9"/>
            <p:cNvSpPr>
              <a:spLocks noChangeShapeType="1"/>
            </p:cNvSpPr>
            <p:nvPr/>
          </p:nvSpPr>
          <p:spPr bwMode="auto">
            <a:xfrm flipV="1">
              <a:off x="326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098" name="Line 10"/>
            <p:cNvSpPr>
              <a:spLocks noChangeShapeType="1"/>
            </p:cNvSpPr>
            <p:nvPr/>
          </p:nvSpPr>
          <p:spPr bwMode="auto">
            <a:xfrm flipV="1">
              <a:off x="374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099" name="Line 11"/>
            <p:cNvSpPr>
              <a:spLocks noChangeShapeType="1"/>
            </p:cNvSpPr>
            <p:nvPr/>
          </p:nvSpPr>
          <p:spPr bwMode="auto">
            <a:xfrm flipV="1">
              <a:off x="42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00" name="Line 12"/>
            <p:cNvSpPr>
              <a:spLocks noChangeShapeType="1"/>
            </p:cNvSpPr>
            <p:nvPr/>
          </p:nvSpPr>
          <p:spPr bwMode="auto">
            <a:xfrm flipV="1">
              <a:off x="4752"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01" name="Line 13"/>
            <p:cNvSpPr>
              <a:spLocks noChangeShapeType="1"/>
            </p:cNvSpPr>
            <p:nvPr/>
          </p:nvSpPr>
          <p:spPr bwMode="auto">
            <a:xfrm flipV="1">
              <a:off x="5232" y="1440"/>
              <a:ext cx="0" cy="192"/>
            </a:xfrm>
            <a:prstGeom prst="line">
              <a:avLst/>
            </a:prstGeom>
            <a:noFill/>
            <a:ln w="25400">
              <a:solidFill>
                <a:schemeClr val="tx1"/>
              </a:solidFill>
              <a:round/>
              <a:headEnd/>
              <a:tailEnd type="none" w="lg" len="med"/>
            </a:ln>
          </p:spPr>
          <p:txBody>
            <a:bodyPr wrap="none" anchor="ctr"/>
            <a:lstStyle/>
            <a:p>
              <a:endParaRPr lang="en-US"/>
            </a:p>
          </p:txBody>
        </p:sp>
      </p:grpSp>
      <p:sp>
        <p:nvSpPr>
          <p:cNvPr id="89102" name="Text Box 14"/>
          <p:cNvSpPr txBox="1">
            <a:spLocks noChangeArrowheads="1"/>
          </p:cNvSpPr>
          <p:nvPr/>
        </p:nvSpPr>
        <p:spPr bwMode="auto">
          <a:xfrm>
            <a:off x="2738438" y="1933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03" name="Text Box 15"/>
          <p:cNvSpPr txBox="1">
            <a:spLocks noChangeArrowheads="1"/>
          </p:cNvSpPr>
          <p:nvPr/>
        </p:nvSpPr>
        <p:spPr bwMode="auto">
          <a:xfrm>
            <a:off x="7691438" y="1933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04" name="Text Box 16"/>
          <p:cNvSpPr txBox="1">
            <a:spLocks noChangeArrowheads="1"/>
          </p:cNvSpPr>
          <p:nvPr/>
        </p:nvSpPr>
        <p:spPr bwMode="auto">
          <a:xfrm>
            <a:off x="5029200" y="1933575"/>
            <a:ext cx="919163"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05" name="Text Box 17"/>
          <p:cNvSpPr txBox="1">
            <a:spLocks noChangeArrowheads="1"/>
          </p:cNvSpPr>
          <p:nvPr/>
        </p:nvSpPr>
        <p:spPr bwMode="auto">
          <a:xfrm>
            <a:off x="2743200" y="2787650"/>
            <a:ext cx="949325" cy="336550"/>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Timeline</a:t>
            </a:r>
          </a:p>
        </p:txBody>
      </p:sp>
      <p:sp>
        <p:nvSpPr>
          <p:cNvPr id="89106" name="Text Box 18"/>
          <p:cNvSpPr txBox="1">
            <a:spLocks noChangeArrowheads="1"/>
          </p:cNvSpPr>
          <p:nvPr/>
        </p:nvSpPr>
        <p:spPr bwMode="auto">
          <a:xfrm>
            <a:off x="228600" y="3276600"/>
            <a:ext cx="2438400" cy="1314450"/>
          </a:xfrm>
          <a:prstGeom prst="rect">
            <a:avLst/>
          </a:prstGeom>
          <a:noFill/>
          <a:ln w="25400">
            <a:noFill/>
            <a:miter lim="800000"/>
            <a:headEnd/>
            <a:tailEnd type="none" w="lg" len="med"/>
          </a:ln>
        </p:spPr>
        <p:txBody>
          <a:bodyPr>
            <a:spAutoFit/>
          </a:bodyPr>
          <a:lstStyle/>
          <a:p>
            <a:pPr eaLnBrk="0" hangingPunct="0">
              <a:spcBef>
                <a:spcPct val="50000"/>
              </a:spcBef>
            </a:pPr>
            <a:r>
              <a:rPr lang="en-US" sz="1600" b="1">
                <a:ea typeface="Geneva"/>
                <a:cs typeface="Geneva"/>
              </a:rPr>
              <a:t>Group/person whose participation is necessary for us to achieve our objective(s)</a:t>
            </a:r>
          </a:p>
        </p:txBody>
      </p:sp>
      <p:grpSp>
        <p:nvGrpSpPr>
          <p:cNvPr id="89107" name="Group 19"/>
          <p:cNvGrpSpPr>
            <a:grpSpLocks/>
          </p:cNvGrpSpPr>
          <p:nvPr/>
        </p:nvGrpSpPr>
        <p:grpSpPr bwMode="auto">
          <a:xfrm>
            <a:off x="2895600" y="4038600"/>
            <a:ext cx="5410200" cy="304800"/>
            <a:chOff x="1824" y="1440"/>
            <a:chExt cx="3408" cy="192"/>
          </a:xfrm>
        </p:grpSpPr>
        <p:sp>
          <p:nvSpPr>
            <p:cNvPr id="89108" name="Line 20"/>
            <p:cNvSpPr>
              <a:spLocks noChangeShapeType="1"/>
            </p:cNvSpPr>
            <p:nvPr/>
          </p:nvSpPr>
          <p:spPr bwMode="auto">
            <a:xfrm>
              <a:off x="1824" y="1632"/>
              <a:ext cx="3408" cy="0"/>
            </a:xfrm>
            <a:prstGeom prst="line">
              <a:avLst/>
            </a:prstGeom>
            <a:noFill/>
            <a:ln w="25400">
              <a:solidFill>
                <a:schemeClr val="tx1"/>
              </a:solidFill>
              <a:round/>
              <a:headEnd/>
              <a:tailEnd type="none" w="lg" len="med"/>
            </a:ln>
          </p:spPr>
          <p:txBody>
            <a:bodyPr wrap="none" anchor="ctr"/>
            <a:lstStyle/>
            <a:p>
              <a:endParaRPr lang="en-US"/>
            </a:p>
          </p:txBody>
        </p:sp>
        <p:sp>
          <p:nvSpPr>
            <p:cNvPr id="89109" name="Line 21"/>
            <p:cNvSpPr>
              <a:spLocks noChangeShapeType="1"/>
            </p:cNvSpPr>
            <p:nvPr/>
          </p:nvSpPr>
          <p:spPr bwMode="auto">
            <a:xfrm flipV="1">
              <a:off x="18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0" name="Line 22"/>
            <p:cNvSpPr>
              <a:spLocks noChangeShapeType="1"/>
            </p:cNvSpPr>
            <p:nvPr/>
          </p:nvSpPr>
          <p:spPr bwMode="auto">
            <a:xfrm flipV="1">
              <a:off x="230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1" name="Line 23"/>
            <p:cNvSpPr>
              <a:spLocks noChangeShapeType="1"/>
            </p:cNvSpPr>
            <p:nvPr/>
          </p:nvSpPr>
          <p:spPr bwMode="auto">
            <a:xfrm flipV="1">
              <a:off x="278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2" name="Line 24"/>
            <p:cNvSpPr>
              <a:spLocks noChangeShapeType="1"/>
            </p:cNvSpPr>
            <p:nvPr/>
          </p:nvSpPr>
          <p:spPr bwMode="auto">
            <a:xfrm flipV="1">
              <a:off x="326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3" name="Line 25"/>
            <p:cNvSpPr>
              <a:spLocks noChangeShapeType="1"/>
            </p:cNvSpPr>
            <p:nvPr/>
          </p:nvSpPr>
          <p:spPr bwMode="auto">
            <a:xfrm flipV="1">
              <a:off x="374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4" name="Line 26"/>
            <p:cNvSpPr>
              <a:spLocks noChangeShapeType="1"/>
            </p:cNvSpPr>
            <p:nvPr/>
          </p:nvSpPr>
          <p:spPr bwMode="auto">
            <a:xfrm flipV="1">
              <a:off x="42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5" name="Line 27"/>
            <p:cNvSpPr>
              <a:spLocks noChangeShapeType="1"/>
            </p:cNvSpPr>
            <p:nvPr/>
          </p:nvSpPr>
          <p:spPr bwMode="auto">
            <a:xfrm flipV="1">
              <a:off x="4752"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16" name="Line 28"/>
            <p:cNvSpPr>
              <a:spLocks noChangeShapeType="1"/>
            </p:cNvSpPr>
            <p:nvPr/>
          </p:nvSpPr>
          <p:spPr bwMode="auto">
            <a:xfrm flipV="1">
              <a:off x="5232" y="1440"/>
              <a:ext cx="0" cy="192"/>
            </a:xfrm>
            <a:prstGeom prst="line">
              <a:avLst/>
            </a:prstGeom>
            <a:noFill/>
            <a:ln w="25400">
              <a:solidFill>
                <a:schemeClr val="tx1"/>
              </a:solidFill>
              <a:round/>
              <a:headEnd/>
              <a:tailEnd type="none" w="lg" len="med"/>
            </a:ln>
          </p:spPr>
          <p:txBody>
            <a:bodyPr wrap="none" anchor="ctr"/>
            <a:lstStyle/>
            <a:p>
              <a:endParaRPr lang="en-US"/>
            </a:p>
          </p:txBody>
        </p:sp>
      </p:grpSp>
      <p:sp>
        <p:nvSpPr>
          <p:cNvPr id="89117" name="Text Box 29"/>
          <p:cNvSpPr txBox="1">
            <a:spLocks noChangeArrowheads="1"/>
          </p:cNvSpPr>
          <p:nvPr/>
        </p:nvSpPr>
        <p:spPr bwMode="auto">
          <a:xfrm>
            <a:off x="2738438" y="3457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18" name="Text Box 30"/>
          <p:cNvSpPr txBox="1">
            <a:spLocks noChangeArrowheads="1"/>
          </p:cNvSpPr>
          <p:nvPr/>
        </p:nvSpPr>
        <p:spPr bwMode="auto">
          <a:xfrm>
            <a:off x="7691438" y="3457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19" name="Text Box 31"/>
          <p:cNvSpPr txBox="1">
            <a:spLocks noChangeArrowheads="1"/>
          </p:cNvSpPr>
          <p:nvPr/>
        </p:nvSpPr>
        <p:spPr bwMode="auto">
          <a:xfrm>
            <a:off x="5029200" y="3457575"/>
            <a:ext cx="919163"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20" name="Text Box 32"/>
          <p:cNvSpPr txBox="1">
            <a:spLocks noChangeArrowheads="1"/>
          </p:cNvSpPr>
          <p:nvPr/>
        </p:nvSpPr>
        <p:spPr bwMode="auto">
          <a:xfrm>
            <a:off x="2743200" y="4311650"/>
            <a:ext cx="949325" cy="336550"/>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Timeline</a:t>
            </a:r>
          </a:p>
        </p:txBody>
      </p:sp>
      <p:sp>
        <p:nvSpPr>
          <p:cNvPr id="89121" name="Text Box 33"/>
          <p:cNvSpPr txBox="1">
            <a:spLocks noChangeArrowheads="1"/>
          </p:cNvSpPr>
          <p:nvPr/>
        </p:nvSpPr>
        <p:spPr bwMode="auto">
          <a:xfrm>
            <a:off x="228600" y="4800600"/>
            <a:ext cx="2438400" cy="1314450"/>
          </a:xfrm>
          <a:prstGeom prst="rect">
            <a:avLst/>
          </a:prstGeom>
          <a:noFill/>
          <a:ln w="25400">
            <a:noFill/>
            <a:miter lim="800000"/>
            <a:headEnd/>
            <a:tailEnd type="none" w="lg" len="med"/>
          </a:ln>
        </p:spPr>
        <p:txBody>
          <a:bodyPr>
            <a:spAutoFit/>
          </a:bodyPr>
          <a:lstStyle/>
          <a:p>
            <a:pPr eaLnBrk="0" hangingPunct="0">
              <a:spcBef>
                <a:spcPct val="50000"/>
              </a:spcBef>
            </a:pPr>
            <a:r>
              <a:rPr lang="en-US" sz="1600" b="1">
                <a:ea typeface="Geneva"/>
                <a:cs typeface="Geneva"/>
              </a:rPr>
              <a:t>Group/person whose participation is necessary for us to achieve our objective(s)</a:t>
            </a:r>
          </a:p>
        </p:txBody>
      </p:sp>
      <p:grpSp>
        <p:nvGrpSpPr>
          <p:cNvPr id="89122" name="Group 34"/>
          <p:cNvGrpSpPr>
            <a:grpSpLocks/>
          </p:cNvGrpSpPr>
          <p:nvPr/>
        </p:nvGrpSpPr>
        <p:grpSpPr bwMode="auto">
          <a:xfrm>
            <a:off x="2895600" y="5562600"/>
            <a:ext cx="5410200" cy="304800"/>
            <a:chOff x="1824" y="1440"/>
            <a:chExt cx="3408" cy="192"/>
          </a:xfrm>
        </p:grpSpPr>
        <p:sp>
          <p:nvSpPr>
            <p:cNvPr id="89123" name="Line 35"/>
            <p:cNvSpPr>
              <a:spLocks noChangeShapeType="1"/>
            </p:cNvSpPr>
            <p:nvPr/>
          </p:nvSpPr>
          <p:spPr bwMode="auto">
            <a:xfrm>
              <a:off x="1824" y="1632"/>
              <a:ext cx="3408" cy="0"/>
            </a:xfrm>
            <a:prstGeom prst="line">
              <a:avLst/>
            </a:prstGeom>
            <a:noFill/>
            <a:ln w="25400">
              <a:solidFill>
                <a:schemeClr val="tx1"/>
              </a:solidFill>
              <a:round/>
              <a:headEnd/>
              <a:tailEnd type="none" w="lg" len="med"/>
            </a:ln>
          </p:spPr>
          <p:txBody>
            <a:bodyPr wrap="none" anchor="ctr"/>
            <a:lstStyle/>
            <a:p>
              <a:endParaRPr lang="en-US"/>
            </a:p>
          </p:txBody>
        </p:sp>
        <p:sp>
          <p:nvSpPr>
            <p:cNvPr id="89124" name="Line 36"/>
            <p:cNvSpPr>
              <a:spLocks noChangeShapeType="1"/>
            </p:cNvSpPr>
            <p:nvPr/>
          </p:nvSpPr>
          <p:spPr bwMode="auto">
            <a:xfrm flipV="1">
              <a:off x="18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25" name="Line 37"/>
            <p:cNvSpPr>
              <a:spLocks noChangeShapeType="1"/>
            </p:cNvSpPr>
            <p:nvPr/>
          </p:nvSpPr>
          <p:spPr bwMode="auto">
            <a:xfrm flipV="1">
              <a:off x="230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26" name="Line 38"/>
            <p:cNvSpPr>
              <a:spLocks noChangeShapeType="1"/>
            </p:cNvSpPr>
            <p:nvPr/>
          </p:nvSpPr>
          <p:spPr bwMode="auto">
            <a:xfrm flipV="1">
              <a:off x="278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27" name="Line 39"/>
            <p:cNvSpPr>
              <a:spLocks noChangeShapeType="1"/>
            </p:cNvSpPr>
            <p:nvPr/>
          </p:nvSpPr>
          <p:spPr bwMode="auto">
            <a:xfrm flipV="1">
              <a:off x="326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28" name="Line 40"/>
            <p:cNvSpPr>
              <a:spLocks noChangeShapeType="1"/>
            </p:cNvSpPr>
            <p:nvPr/>
          </p:nvSpPr>
          <p:spPr bwMode="auto">
            <a:xfrm flipV="1">
              <a:off x="374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29" name="Line 41"/>
            <p:cNvSpPr>
              <a:spLocks noChangeShapeType="1"/>
            </p:cNvSpPr>
            <p:nvPr/>
          </p:nvSpPr>
          <p:spPr bwMode="auto">
            <a:xfrm flipV="1">
              <a:off x="4224"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30" name="Line 42"/>
            <p:cNvSpPr>
              <a:spLocks noChangeShapeType="1"/>
            </p:cNvSpPr>
            <p:nvPr/>
          </p:nvSpPr>
          <p:spPr bwMode="auto">
            <a:xfrm flipV="1">
              <a:off x="4752" y="1440"/>
              <a:ext cx="0" cy="192"/>
            </a:xfrm>
            <a:prstGeom prst="line">
              <a:avLst/>
            </a:prstGeom>
            <a:noFill/>
            <a:ln w="25400">
              <a:solidFill>
                <a:schemeClr val="tx1"/>
              </a:solidFill>
              <a:round/>
              <a:headEnd/>
              <a:tailEnd type="none" w="lg" len="med"/>
            </a:ln>
          </p:spPr>
          <p:txBody>
            <a:bodyPr wrap="none" anchor="ctr"/>
            <a:lstStyle/>
            <a:p>
              <a:endParaRPr lang="en-US"/>
            </a:p>
          </p:txBody>
        </p:sp>
        <p:sp>
          <p:nvSpPr>
            <p:cNvPr id="89131" name="Line 43"/>
            <p:cNvSpPr>
              <a:spLocks noChangeShapeType="1"/>
            </p:cNvSpPr>
            <p:nvPr/>
          </p:nvSpPr>
          <p:spPr bwMode="auto">
            <a:xfrm flipV="1">
              <a:off x="5232" y="1440"/>
              <a:ext cx="0" cy="192"/>
            </a:xfrm>
            <a:prstGeom prst="line">
              <a:avLst/>
            </a:prstGeom>
            <a:noFill/>
            <a:ln w="25400">
              <a:solidFill>
                <a:schemeClr val="tx1"/>
              </a:solidFill>
              <a:round/>
              <a:headEnd/>
              <a:tailEnd type="none" w="lg" len="med"/>
            </a:ln>
          </p:spPr>
          <p:txBody>
            <a:bodyPr wrap="none" anchor="ctr"/>
            <a:lstStyle/>
            <a:p>
              <a:endParaRPr lang="en-US"/>
            </a:p>
          </p:txBody>
        </p:sp>
      </p:grpSp>
      <p:sp>
        <p:nvSpPr>
          <p:cNvPr id="89132" name="Text Box 44"/>
          <p:cNvSpPr txBox="1">
            <a:spLocks noChangeArrowheads="1"/>
          </p:cNvSpPr>
          <p:nvPr/>
        </p:nvSpPr>
        <p:spPr bwMode="auto">
          <a:xfrm>
            <a:off x="2738438" y="4981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33" name="Text Box 45"/>
          <p:cNvSpPr txBox="1">
            <a:spLocks noChangeArrowheads="1"/>
          </p:cNvSpPr>
          <p:nvPr/>
        </p:nvSpPr>
        <p:spPr bwMode="auto">
          <a:xfrm>
            <a:off x="7691438" y="4981575"/>
            <a:ext cx="919162"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34" name="Text Box 46"/>
          <p:cNvSpPr txBox="1">
            <a:spLocks noChangeArrowheads="1"/>
          </p:cNvSpPr>
          <p:nvPr/>
        </p:nvSpPr>
        <p:spPr bwMode="auto">
          <a:xfrm>
            <a:off x="5029200" y="4981575"/>
            <a:ext cx="919163" cy="581025"/>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Belief:</a:t>
            </a:r>
          </a:p>
          <a:p>
            <a:pPr eaLnBrk="0" hangingPunct="0"/>
            <a:r>
              <a:rPr lang="en-US" sz="1600">
                <a:ea typeface="Geneva"/>
                <a:cs typeface="Geneva"/>
              </a:rPr>
              <a:t>  Action:</a:t>
            </a:r>
          </a:p>
        </p:txBody>
      </p:sp>
      <p:sp>
        <p:nvSpPr>
          <p:cNvPr id="89136" name="Rectangle 51"/>
          <p:cNvSpPr>
            <a:spLocks noChangeArrowheads="1"/>
          </p:cNvSpPr>
          <p:nvPr/>
        </p:nvSpPr>
        <p:spPr bwMode="auto">
          <a:xfrm>
            <a:off x="4799013" y="6610350"/>
            <a:ext cx="3352800" cy="228600"/>
          </a:xfrm>
          <a:prstGeom prst="rect">
            <a:avLst/>
          </a:prstGeom>
          <a:noFill/>
          <a:ln w="12700">
            <a:noFill/>
            <a:miter lim="800000"/>
            <a:headEnd/>
            <a:tailEnd/>
          </a:ln>
        </p:spPr>
        <p:txBody>
          <a:bodyPr/>
          <a:lstStyle/>
          <a:p>
            <a:pPr algn="ctr" eaLnBrk="0" hangingPunct="0"/>
            <a:endParaRPr lang="en-US" sz="1000">
              <a:solidFill>
                <a:srgbClr val="000682"/>
              </a:solidFill>
              <a:latin typeface="Times New Roman" pitchFamily="18" charset="0"/>
              <a:ea typeface="Geneva"/>
              <a:cs typeface="Geneva"/>
            </a:endParaRPr>
          </a:p>
        </p:txBody>
      </p:sp>
      <p:grpSp>
        <p:nvGrpSpPr>
          <p:cNvPr id="5" name="Group 52"/>
          <p:cNvGrpSpPr>
            <a:grpSpLocks/>
          </p:cNvGrpSpPr>
          <p:nvPr/>
        </p:nvGrpSpPr>
        <p:grpSpPr bwMode="auto">
          <a:xfrm>
            <a:off x="2362200" y="1371600"/>
            <a:ext cx="2514600" cy="2863850"/>
            <a:chOff x="1488" y="3284"/>
            <a:chExt cx="1392" cy="1804"/>
          </a:xfrm>
        </p:grpSpPr>
        <p:sp>
          <p:nvSpPr>
            <p:cNvPr id="89138" name="Text Box 53"/>
            <p:cNvSpPr txBox="1">
              <a:spLocks noChangeArrowheads="1"/>
            </p:cNvSpPr>
            <p:nvPr/>
          </p:nvSpPr>
          <p:spPr bwMode="auto">
            <a:xfrm>
              <a:off x="1728" y="3676"/>
              <a:ext cx="525" cy="212"/>
            </a:xfrm>
            <a:prstGeom prst="rect">
              <a:avLst/>
            </a:prstGeom>
            <a:noFill/>
            <a:ln w="25400">
              <a:noFill/>
              <a:miter lim="800000"/>
              <a:headEnd/>
              <a:tailEnd type="none" w="lg" len="med"/>
            </a:ln>
          </p:spPr>
          <p:txBody>
            <a:bodyPr wrap="none">
              <a:spAutoFit/>
            </a:bodyPr>
            <a:lstStyle/>
            <a:p>
              <a:pPr eaLnBrk="0" hangingPunct="0"/>
              <a:r>
                <a:rPr lang="en-US" sz="1600">
                  <a:ea typeface="Geneva"/>
                  <a:cs typeface="Geneva"/>
                </a:rPr>
                <a:t>Timeline</a:t>
              </a:r>
            </a:p>
          </p:txBody>
        </p:sp>
        <p:sp>
          <p:nvSpPr>
            <p:cNvPr id="89139" name="Text Box 54"/>
            <p:cNvSpPr txBox="1">
              <a:spLocks noChangeArrowheads="1"/>
            </p:cNvSpPr>
            <p:nvPr/>
          </p:nvSpPr>
          <p:spPr bwMode="auto">
            <a:xfrm>
              <a:off x="1728" y="3284"/>
              <a:ext cx="1152" cy="1804"/>
            </a:xfrm>
            <a:prstGeom prst="rect">
              <a:avLst/>
            </a:prstGeom>
            <a:solidFill>
              <a:srgbClr val="FFFF00"/>
            </a:solidFill>
            <a:ln w="25400">
              <a:solidFill>
                <a:schemeClr val="tx1"/>
              </a:solidFill>
              <a:miter lim="800000"/>
              <a:headEnd/>
              <a:tailEnd/>
            </a:ln>
          </p:spPr>
          <p:txBody>
            <a:bodyPr>
              <a:spAutoFit/>
            </a:bodyPr>
            <a:lstStyle/>
            <a:p>
              <a:pPr eaLnBrk="0" hangingPunct="0">
                <a:spcBef>
                  <a:spcPct val="50000"/>
                </a:spcBef>
              </a:pPr>
              <a:r>
                <a:rPr lang="en-US" sz="1800" b="1">
                  <a:ea typeface="Geneva"/>
                  <a:cs typeface="Geneva"/>
                </a:rPr>
                <a:t>For this situation:  Who is part of the Decision-Making Unit (DMU), What is their Role, how do they Influence?  The “Demand/ Decision Chain” </a:t>
              </a:r>
            </a:p>
          </p:txBody>
        </p:sp>
        <p:sp>
          <p:nvSpPr>
            <p:cNvPr id="89140" name="AutoShape 55"/>
            <p:cNvSpPr>
              <a:spLocks/>
            </p:cNvSpPr>
            <p:nvPr/>
          </p:nvSpPr>
          <p:spPr bwMode="auto">
            <a:xfrm>
              <a:off x="1488" y="4642"/>
              <a:ext cx="116" cy="316"/>
            </a:xfrm>
            <a:prstGeom prst="rightBrace">
              <a:avLst>
                <a:gd name="adj1" fmla="val 22701"/>
                <a:gd name="adj2" fmla="val 50000"/>
              </a:avLst>
            </a:prstGeom>
            <a:noFill/>
            <a:ln w="25400">
              <a:solidFill>
                <a:schemeClr val="tx1"/>
              </a:solidFill>
              <a:round/>
              <a:headEnd/>
              <a:tailEnd/>
            </a:ln>
          </p:spPr>
          <p:txBody>
            <a:bodyPr wrap="none" anchor="ctr">
              <a:spAutoFit/>
            </a:bodyPr>
            <a:lstStyle/>
            <a:p>
              <a:endParaRPr lang="en-US" sz="2400">
                <a:ea typeface="Geneva"/>
                <a:cs typeface="Geneva"/>
              </a:endParaRPr>
            </a:p>
          </p:txBody>
        </p:sp>
      </p:grpSp>
      <p:sp>
        <p:nvSpPr>
          <p:cNvPr id="89142" name="Rectangle 57"/>
          <p:cNvSpPr>
            <a:spLocks noChangeArrowheads="1"/>
          </p:cNvSpPr>
          <p:nvPr/>
        </p:nvSpPr>
        <p:spPr bwMode="auto">
          <a:xfrm>
            <a:off x="5029200" y="1846263"/>
            <a:ext cx="762000" cy="482600"/>
          </a:xfrm>
          <a:prstGeom prst="rect">
            <a:avLst/>
          </a:prstGeom>
          <a:noFill/>
          <a:ln w="25400">
            <a:solidFill>
              <a:schemeClr val="tx1"/>
            </a:solidFill>
            <a:miter lim="800000"/>
            <a:headEnd/>
            <a:tailEnd/>
          </a:ln>
        </p:spPr>
        <p:txBody>
          <a:bodyPr anchor="ctr">
            <a:spAutoFit/>
          </a:bodyPr>
          <a:lstStyle/>
          <a:p>
            <a:endParaRPr lang="en-US" sz="2400">
              <a:solidFill>
                <a:schemeClr val="tx1"/>
              </a:solidFill>
              <a:ea typeface="Geneva"/>
              <a:cs typeface="Geneva"/>
            </a:endParaRPr>
          </a:p>
        </p:txBody>
      </p:sp>
      <p:sp>
        <p:nvSpPr>
          <p:cNvPr id="89143" name="Text Box 58"/>
          <p:cNvSpPr txBox="1">
            <a:spLocks noChangeArrowheads="1"/>
          </p:cNvSpPr>
          <p:nvPr/>
        </p:nvSpPr>
        <p:spPr bwMode="auto">
          <a:xfrm>
            <a:off x="5791200" y="381000"/>
            <a:ext cx="3048000" cy="1031875"/>
          </a:xfrm>
          <a:prstGeom prst="rect">
            <a:avLst/>
          </a:prstGeom>
          <a:solidFill>
            <a:srgbClr val="FFFF00"/>
          </a:solidFill>
          <a:ln w="25400">
            <a:solidFill>
              <a:schemeClr val="tx1"/>
            </a:solidFill>
            <a:miter lim="800000"/>
            <a:headEnd/>
            <a:tailEnd/>
          </a:ln>
        </p:spPr>
        <p:txBody>
          <a:bodyPr>
            <a:spAutoFit/>
          </a:bodyPr>
          <a:lstStyle/>
          <a:p>
            <a:pPr eaLnBrk="0" hangingPunct="0">
              <a:spcBef>
                <a:spcPct val="50000"/>
              </a:spcBef>
            </a:pPr>
            <a:r>
              <a:rPr lang="en-US" b="1">
                <a:solidFill>
                  <a:srgbClr val="000682"/>
                </a:solidFill>
                <a:ea typeface="Geneva"/>
                <a:cs typeface="Geneva"/>
              </a:rPr>
              <a:t>What do you want each of these DMU members to </a:t>
            </a:r>
            <a:r>
              <a:rPr lang="en-US" b="1" u="sng">
                <a:solidFill>
                  <a:srgbClr val="000682"/>
                </a:solidFill>
                <a:ea typeface="Geneva"/>
                <a:cs typeface="Geneva"/>
              </a:rPr>
              <a:t>BELIEVE?</a:t>
            </a:r>
          </a:p>
        </p:txBody>
      </p:sp>
      <p:sp>
        <p:nvSpPr>
          <p:cNvPr id="89144" name="Line 59"/>
          <p:cNvSpPr>
            <a:spLocks noChangeShapeType="1"/>
          </p:cNvSpPr>
          <p:nvPr/>
        </p:nvSpPr>
        <p:spPr bwMode="auto">
          <a:xfrm flipH="1">
            <a:off x="5410200" y="914400"/>
            <a:ext cx="381000" cy="990600"/>
          </a:xfrm>
          <a:prstGeom prst="line">
            <a:avLst/>
          </a:prstGeom>
          <a:noFill/>
          <a:ln w="25400">
            <a:solidFill>
              <a:schemeClr val="tx1"/>
            </a:solidFill>
            <a:round/>
            <a:headEnd/>
            <a:tailEnd type="triangle" w="med" len="med"/>
          </a:ln>
        </p:spPr>
        <p:txBody>
          <a:bodyPr>
            <a:spAutoFit/>
          </a:bodyPr>
          <a:lstStyle/>
          <a:p>
            <a:endParaRPr lang="en-US"/>
          </a:p>
        </p:txBody>
      </p:sp>
      <p:sp>
        <p:nvSpPr>
          <p:cNvPr id="89145" name="Rectangle 60"/>
          <p:cNvSpPr>
            <a:spLocks noChangeArrowheads="1"/>
          </p:cNvSpPr>
          <p:nvPr/>
        </p:nvSpPr>
        <p:spPr bwMode="auto">
          <a:xfrm>
            <a:off x="5029200" y="2143125"/>
            <a:ext cx="184150" cy="457200"/>
          </a:xfrm>
          <a:prstGeom prst="rect">
            <a:avLst/>
          </a:prstGeom>
          <a:noFill/>
          <a:ln w="25400">
            <a:noFill/>
            <a:miter lim="800000"/>
            <a:headEnd/>
            <a:tailEnd/>
          </a:ln>
        </p:spPr>
        <p:txBody>
          <a:bodyPr wrap="none" anchor="ctr">
            <a:spAutoFit/>
          </a:bodyPr>
          <a:lstStyle/>
          <a:p>
            <a:endParaRPr lang="en-US" sz="2400">
              <a:ea typeface="Geneva"/>
              <a:cs typeface="Geneva"/>
            </a:endParaRPr>
          </a:p>
        </p:txBody>
      </p:sp>
      <p:sp>
        <p:nvSpPr>
          <p:cNvPr id="89147" name="Text Box 62"/>
          <p:cNvSpPr txBox="1">
            <a:spLocks noChangeArrowheads="1"/>
          </p:cNvSpPr>
          <p:nvPr/>
        </p:nvSpPr>
        <p:spPr bwMode="auto">
          <a:xfrm>
            <a:off x="5943600" y="2625725"/>
            <a:ext cx="2743200" cy="1031875"/>
          </a:xfrm>
          <a:prstGeom prst="rect">
            <a:avLst/>
          </a:prstGeom>
          <a:solidFill>
            <a:srgbClr val="FFFF00"/>
          </a:solidFill>
          <a:ln w="25400">
            <a:solidFill>
              <a:schemeClr val="tx1"/>
            </a:solidFill>
            <a:miter lim="800000"/>
            <a:headEnd/>
            <a:tailEnd/>
          </a:ln>
        </p:spPr>
        <p:txBody>
          <a:bodyPr>
            <a:spAutoFit/>
          </a:bodyPr>
          <a:lstStyle/>
          <a:p>
            <a:pPr eaLnBrk="0" hangingPunct="0">
              <a:spcBef>
                <a:spcPct val="50000"/>
              </a:spcBef>
            </a:pPr>
            <a:r>
              <a:rPr lang="en-US" b="1">
                <a:ea typeface="Geneva"/>
                <a:cs typeface="Geneva"/>
              </a:rPr>
              <a:t>What do you want each of these DMU members to </a:t>
            </a:r>
            <a:r>
              <a:rPr lang="en-US" b="1" u="sng">
                <a:ea typeface="Geneva"/>
                <a:cs typeface="Geneva"/>
              </a:rPr>
              <a:t>DO?</a:t>
            </a:r>
          </a:p>
        </p:txBody>
      </p:sp>
      <p:sp>
        <p:nvSpPr>
          <p:cNvPr id="89148" name="Line 63"/>
          <p:cNvSpPr>
            <a:spLocks noChangeShapeType="1"/>
          </p:cNvSpPr>
          <p:nvPr/>
        </p:nvSpPr>
        <p:spPr bwMode="auto">
          <a:xfrm flipH="1" flipV="1">
            <a:off x="5562600" y="2514600"/>
            <a:ext cx="381000" cy="685800"/>
          </a:xfrm>
          <a:prstGeom prst="line">
            <a:avLst/>
          </a:prstGeom>
          <a:noFill/>
          <a:ln w="25400">
            <a:solidFill>
              <a:schemeClr val="tx1"/>
            </a:solidFill>
            <a:round/>
            <a:headEnd/>
            <a:tailEnd type="triangle" w="med" len="med"/>
          </a:ln>
        </p:spPr>
        <p:txBody>
          <a:bodyPr>
            <a:spAutoFit/>
          </a:bodyPr>
          <a:lstStyle/>
          <a:p>
            <a:endParaRPr lang="en-US"/>
          </a:p>
        </p:txBody>
      </p:sp>
      <p:sp>
        <p:nvSpPr>
          <p:cNvPr id="89149" name="Rectangle 64"/>
          <p:cNvSpPr>
            <a:spLocks noChangeArrowheads="1"/>
          </p:cNvSpPr>
          <p:nvPr/>
        </p:nvSpPr>
        <p:spPr bwMode="auto">
          <a:xfrm>
            <a:off x="5124450" y="2133600"/>
            <a:ext cx="819150" cy="482600"/>
          </a:xfrm>
          <a:prstGeom prst="rect">
            <a:avLst/>
          </a:prstGeom>
          <a:noFill/>
          <a:ln w="25400">
            <a:solidFill>
              <a:schemeClr val="tx1"/>
            </a:solidFill>
            <a:miter lim="800000"/>
            <a:headEnd/>
            <a:tailEnd/>
          </a:ln>
        </p:spPr>
        <p:txBody>
          <a:bodyPr anchor="ctr">
            <a:spAutoFit/>
          </a:bodyPr>
          <a:lstStyle/>
          <a:p>
            <a:endParaRPr lang="en-US" sz="2400">
              <a:ea typeface="Geneva"/>
              <a:cs typeface="Geneva"/>
            </a:endParaRPr>
          </a:p>
        </p:txBody>
      </p:sp>
      <p:grpSp>
        <p:nvGrpSpPr>
          <p:cNvPr id="8" name="Group 65"/>
          <p:cNvGrpSpPr>
            <a:grpSpLocks/>
          </p:cNvGrpSpPr>
          <p:nvPr/>
        </p:nvGrpSpPr>
        <p:grpSpPr bwMode="auto">
          <a:xfrm>
            <a:off x="4572000" y="4495800"/>
            <a:ext cx="3200400" cy="685800"/>
            <a:chOff x="2880" y="2832"/>
            <a:chExt cx="2016" cy="432"/>
          </a:xfrm>
        </p:grpSpPr>
        <p:sp>
          <p:nvSpPr>
            <p:cNvPr id="89151" name="Text Box 66"/>
            <p:cNvSpPr txBox="1">
              <a:spLocks noChangeArrowheads="1"/>
            </p:cNvSpPr>
            <p:nvPr/>
          </p:nvSpPr>
          <p:spPr bwMode="auto">
            <a:xfrm>
              <a:off x="4176" y="2854"/>
              <a:ext cx="720" cy="266"/>
            </a:xfrm>
            <a:prstGeom prst="rect">
              <a:avLst/>
            </a:prstGeom>
            <a:solidFill>
              <a:srgbClr val="FFFF00"/>
            </a:solidFill>
            <a:ln w="25400">
              <a:solidFill>
                <a:schemeClr val="tx1"/>
              </a:solidFill>
              <a:miter lim="800000"/>
              <a:headEnd/>
              <a:tailEnd/>
            </a:ln>
          </p:spPr>
          <p:txBody>
            <a:bodyPr>
              <a:spAutoFit/>
            </a:bodyPr>
            <a:lstStyle/>
            <a:p>
              <a:pPr eaLnBrk="0" hangingPunct="0">
                <a:spcBef>
                  <a:spcPct val="50000"/>
                </a:spcBef>
              </a:pPr>
              <a:r>
                <a:rPr lang="en-US" b="1" u="sng">
                  <a:ea typeface="Geneva"/>
                  <a:cs typeface="Geneva"/>
                </a:rPr>
                <a:t>When?</a:t>
              </a:r>
            </a:p>
          </p:txBody>
        </p:sp>
        <p:sp>
          <p:nvSpPr>
            <p:cNvPr id="89152" name="Line 67"/>
            <p:cNvSpPr>
              <a:spLocks noChangeShapeType="1"/>
            </p:cNvSpPr>
            <p:nvPr/>
          </p:nvSpPr>
          <p:spPr bwMode="auto">
            <a:xfrm>
              <a:off x="2976" y="3024"/>
              <a:ext cx="1152" cy="0"/>
            </a:xfrm>
            <a:prstGeom prst="line">
              <a:avLst/>
            </a:prstGeom>
            <a:noFill/>
            <a:ln w="25400">
              <a:solidFill>
                <a:schemeClr val="tx1"/>
              </a:solidFill>
              <a:round/>
              <a:headEnd type="triangle" w="lg" len="lg"/>
              <a:tailEnd type="triangle" w="lg" len="lg"/>
            </a:ln>
          </p:spPr>
          <p:txBody>
            <a:bodyPr>
              <a:spAutoFit/>
            </a:bodyPr>
            <a:lstStyle/>
            <a:p>
              <a:endParaRPr lang="en-US"/>
            </a:p>
          </p:txBody>
        </p:sp>
        <p:sp>
          <p:nvSpPr>
            <p:cNvPr id="89153" name="Line 68"/>
            <p:cNvSpPr>
              <a:spLocks noChangeShapeType="1"/>
            </p:cNvSpPr>
            <p:nvPr/>
          </p:nvSpPr>
          <p:spPr bwMode="auto">
            <a:xfrm>
              <a:off x="2928" y="2832"/>
              <a:ext cx="0" cy="432"/>
            </a:xfrm>
            <a:prstGeom prst="line">
              <a:avLst/>
            </a:prstGeom>
            <a:noFill/>
            <a:ln w="25400">
              <a:solidFill>
                <a:schemeClr val="tx1"/>
              </a:solidFill>
              <a:round/>
              <a:headEnd type="triangle" w="lg" len="lg"/>
              <a:tailEnd type="triangle" w="lg" len="lg"/>
            </a:ln>
          </p:spPr>
          <p:txBody>
            <a:bodyPr>
              <a:spAutoFit/>
            </a:bodyPr>
            <a:lstStyle/>
            <a:p>
              <a:endParaRPr lang="en-US"/>
            </a:p>
          </p:txBody>
        </p:sp>
        <p:sp>
          <p:nvSpPr>
            <p:cNvPr id="89154" name="Line 69"/>
            <p:cNvSpPr>
              <a:spLocks noChangeShapeType="1"/>
            </p:cNvSpPr>
            <p:nvPr/>
          </p:nvSpPr>
          <p:spPr bwMode="auto">
            <a:xfrm>
              <a:off x="2880" y="2976"/>
              <a:ext cx="96" cy="0"/>
            </a:xfrm>
            <a:prstGeom prst="line">
              <a:avLst/>
            </a:prstGeom>
            <a:noFill/>
            <a:ln w="25400">
              <a:solidFill>
                <a:schemeClr val="tx1"/>
              </a:solidFill>
              <a:round/>
              <a:headEnd/>
              <a:tailEnd/>
            </a:ln>
          </p:spPr>
          <p:txBody>
            <a:bodyPr>
              <a:spAutoFit/>
            </a:bodyPr>
            <a:lstStyle/>
            <a:p>
              <a:endParaRPr lang="en-US"/>
            </a:p>
          </p:txBody>
        </p:sp>
        <p:sp>
          <p:nvSpPr>
            <p:cNvPr id="89155" name="Line 70"/>
            <p:cNvSpPr>
              <a:spLocks noChangeShapeType="1"/>
            </p:cNvSpPr>
            <p:nvPr/>
          </p:nvSpPr>
          <p:spPr bwMode="auto">
            <a:xfrm>
              <a:off x="2880" y="3024"/>
              <a:ext cx="96" cy="0"/>
            </a:xfrm>
            <a:prstGeom prst="line">
              <a:avLst/>
            </a:prstGeom>
            <a:noFill/>
            <a:ln w="25400">
              <a:solidFill>
                <a:schemeClr val="tx1"/>
              </a:solidFill>
              <a:round/>
              <a:headEnd/>
              <a:tailEnd/>
            </a:ln>
          </p:spPr>
          <p:txBody>
            <a:bodyPr>
              <a:spAutoFit/>
            </a:bodyPr>
            <a:lstStyle/>
            <a:p>
              <a:endParaRPr lang="en-US"/>
            </a:p>
          </p:txBody>
        </p:sp>
        <p:sp>
          <p:nvSpPr>
            <p:cNvPr id="89156" name="Line 71"/>
            <p:cNvSpPr>
              <a:spLocks noChangeShapeType="1"/>
            </p:cNvSpPr>
            <p:nvPr/>
          </p:nvSpPr>
          <p:spPr bwMode="auto">
            <a:xfrm>
              <a:off x="2880" y="3072"/>
              <a:ext cx="96" cy="0"/>
            </a:xfrm>
            <a:prstGeom prst="line">
              <a:avLst/>
            </a:prstGeom>
            <a:noFill/>
            <a:ln w="25400">
              <a:solidFill>
                <a:schemeClr val="tx1"/>
              </a:solidFill>
              <a:round/>
              <a:headEnd/>
              <a:tailEnd/>
            </a:ln>
          </p:spPr>
          <p:txBody>
            <a:bodyPr>
              <a:spAutoFit/>
            </a:bodyPr>
            <a:lstStyle/>
            <a:p>
              <a:endParaRPr lang="en-US"/>
            </a:p>
          </p:txBody>
        </p:sp>
        <p:sp>
          <p:nvSpPr>
            <p:cNvPr id="89157" name="Line 72"/>
            <p:cNvSpPr>
              <a:spLocks noChangeShapeType="1"/>
            </p:cNvSpPr>
            <p:nvPr/>
          </p:nvSpPr>
          <p:spPr bwMode="auto">
            <a:xfrm>
              <a:off x="2880" y="3120"/>
              <a:ext cx="96" cy="0"/>
            </a:xfrm>
            <a:prstGeom prst="line">
              <a:avLst/>
            </a:prstGeom>
            <a:noFill/>
            <a:ln w="25400">
              <a:solidFill>
                <a:schemeClr val="tx1"/>
              </a:solidFill>
              <a:round/>
              <a:headEnd/>
              <a:tailEnd/>
            </a:ln>
          </p:spPr>
          <p:txBody>
            <a:bodyPr>
              <a:spAutoFit/>
            </a:bodyPr>
            <a:lstStyle/>
            <a:p>
              <a:endParaRPr lang="en-US"/>
            </a:p>
          </p:txBody>
        </p:sp>
        <p:sp>
          <p:nvSpPr>
            <p:cNvPr id="89158" name="Line 73"/>
            <p:cNvSpPr>
              <a:spLocks noChangeShapeType="1"/>
            </p:cNvSpPr>
            <p:nvPr/>
          </p:nvSpPr>
          <p:spPr bwMode="auto">
            <a:xfrm>
              <a:off x="3120" y="2976"/>
              <a:ext cx="0" cy="96"/>
            </a:xfrm>
            <a:prstGeom prst="line">
              <a:avLst/>
            </a:prstGeom>
            <a:noFill/>
            <a:ln w="25400">
              <a:solidFill>
                <a:schemeClr val="tx1"/>
              </a:solidFill>
              <a:round/>
              <a:headEnd/>
              <a:tailEnd/>
            </a:ln>
          </p:spPr>
          <p:txBody>
            <a:bodyPr>
              <a:spAutoFit/>
            </a:bodyPr>
            <a:lstStyle/>
            <a:p>
              <a:endParaRPr lang="en-US"/>
            </a:p>
          </p:txBody>
        </p:sp>
        <p:sp>
          <p:nvSpPr>
            <p:cNvPr id="89159" name="Line 74"/>
            <p:cNvSpPr>
              <a:spLocks noChangeShapeType="1"/>
            </p:cNvSpPr>
            <p:nvPr/>
          </p:nvSpPr>
          <p:spPr bwMode="auto">
            <a:xfrm>
              <a:off x="3216" y="2976"/>
              <a:ext cx="0" cy="96"/>
            </a:xfrm>
            <a:prstGeom prst="line">
              <a:avLst/>
            </a:prstGeom>
            <a:noFill/>
            <a:ln w="25400">
              <a:solidFill>
                <a:schemeClr val="tx1"/>
              </a:solidFill>
              <a:round/>
              <a:headEnd/>
              <a:tailEnd/>
            </a:ln>
          </p:spPr>
          <p:txBody>
            <a:bodyPr>
              <a:spAutoFit/>
            </a:bodyPr>
            <a:lstStyle/>
            <a:p>
              <a:endParaRPr lang="en-US"/>
            </a:p>
          </p:txBody>
        </p:sp>
        <p:sp>
          <p:nvSpPr>
            <p:cNvPr id="89160" name="Line 75"/>
            <p:cNvSpPr>
              <a:spLocks noChangeShapeType="1"/>
            </p:cNvSpPr>
            <p:nvPr/>
          </p:nvSpPr>
          <p:spPr bwMode="auto">
            <a:xfrm>
              <a:off x="3312" y="2976"/>
              <a:ext cx="0" cy="96"/>
            </a:xfrm>
            <a:prstGeom prst="line">
              <a:avLst/>
            </a:prstGeom>
            <a:noFill/>
            <a:ln w="25400">
              <a:solidFill>
                <a:schemeClr val="tx1"/>
              </a:solidFill>
              <a:round/>
              <a:headEnd/>
              <a:tailEnd/>
            </a:ln>
          </p:spPr>
          <p:txBody>
            <a:bodyPr>
              <a:spAutoFit/>
            </a:bodyPr>
            <a:lstStyle/>
            <a:p>
              <a:endParaRPr lang="en-US"/>
            </a:p>
          </p:txBody>
        </p:sp>
        <p:sp>
          <p:nvSpPr>
            <p:cNvPr id="89161" name="Line 76"/>
            <p:cNvSpPr>
              <a:spLocks noChangeShapeType="1"/>
            </p:cNvSpPr>
            <p:nvPr/>
          </p:nvSpPr>
          <p:spPr bwMode="auto">
            <a:xfrm>
              <a:off x="3408" y="2976"/>
              <a:ext cx="0" cy="96"/>
            </a:xfrm>
            <a:prstGeom prst="line">
              <a:avLst/>
            </a:prstGeom>
            <a:noFill/>
            <a:ln w="25400">
              <a:solidFill>
                <a:schemeClr val="tx1"/>
              </a:solidFill>
              <a:round/>
              <a:headEnd/>
              <a:tailEnd/>
            </a:ln>
          </p:spPr>
          <p:txBody>
            <a:bodyPr>
              <a:spAutoFit/>
            </a:bodyPr>
            <a:lstStyle/>
            <a:p>
              <a:endParaRPr lang="en-US"/>
            </a:p>
          </p:txBody>
        </p:sp>
        <p:sp>
          <p:nvSpPr>
            <p:cNvPr id="89162" name="Line 77"/>
            <p:cNvSpPr>
              <a:spLocks noChangeShapeType="1"/>
            </p:cNvSpPr>
            <p:nvPr/>
          </p:nvSpPr>
          <p:spPr bwMode="auto">
            <a:xfrm>
              <a:off x="3504" y="2976"/>
              <a:ext cx="0" cy="96"/>
            </a:xfrm>
            <a:prstGeom prst="line">
              <a:avLst/>
            </a:prstGeom>
            <a:noFill/>
            <a:ln w="25400">
              <a:solidFill>
                <a:schemeClr val="tx1"/>
              </a:solidFill>
              <a:round/>
              <a:headEnd/>
              <a:tailEnd/>
            </a:ln>
          </p:spPr>
          <p:txBody>
            <a:bodyPr>
              <a:spAutoFit/>
            </a:bodyPr>
            <a:lstStyle/>
            <a:p>
              <a:endParaRPr lang="en-US"/>
            </a:p>
          </p:txBody>
        </p:sp>
        <p:sp>
          <p:nvSpPr>
            <p:cNvPr id="89163" name="Line 78"/>
            <p:cNvSpPr>
              <a:spLocks noChangeShapeType="1"/>
            </p:cNvSpPr>
            <p:nvPr/>
          </p:nvSpPr>
          <p:spPr bwMode="auto">
            <a:xfrm>
              <a:off x="3600" y="2976"/>
              <a:ext cx="0" cy="96"/>
            </a:xfrm>
            <a:prstGeom prst="line">
              <a:avLst/>
            </a:prstGeom>
            <a:noFill/>
            <a:ln w="25400">
              <a:solidFill>
                <a:schemeClr val="tx1"/>
              </a:solidFill>
              <a:round/>
              <a:headEnd/>
              <a:tailEnd/>
            </a:ln>
          </p:spPr>
          <p:txBody>
            <a:bodyPr>
              <a:spAutoFit/>
            </a:bodyPr>
            <a:lstStyle/>
            <a:p>
              <a:endParaRPr lang="en-US"/>
            </a:p>
          </p:txBody>
        </p:sp>
        <p:sp>
          <p:nvSpPr>
            <p:cNvPr id="89164" name="Line 79"/>
            <p:cNvSpPr>
              <a:spLocks noChangeShapeType="1"/>
            </p:cNvSpPr>
            <p:nvPr/>
          </p:nvSpPr>
          <p:spPr bwMode="auto">
            <a:xfrm>
              <a:off x="3696" y="2976"/>
              <a:ext cx="0" cy="96"/>
            </a:xfrm>
            <a:prstGeom prst="line">
              <a:avLst/>
            </a:prstGeom>
            <a:noFill/>
            <a:ln w="25400">
              <a:solidFill>
                <a:schemeClr val="tx1"/>
              </a:solidFill>
              <a:round/>
              <a:headEnd/>
              <a:tailEnd/>
            </a:ln>
          </p:spPr>
          <p:txBody>
            <a:bodyPr>
              <a:spAutoFit/>
            </a:bodyPr>
            <a:lstStyle/>
            <a:p>
              <a:endParaRPr lang="en-US"/>
            </a:p>
          </p:txBody>
        </p:sp>
        <p:sp>
          <p:nvSpPr>
            <p:cNvPr id="89165" name="Line 80"/>
            <p:cNvSpPr>
              <a:spLocks noChangeShapeType="1"/>
            </p:cNvSpPr>
            <p:nvPr/>
          </p:nvSpPr>
          <p:spPr bwMode="auto">
            <a:xfrm>
              <a:off x="3792" y="2976"/>
              <a:ext cx="0" cy="96"/>
            </a:xfrm>
            <a:prstGeom prst="line">
              <a:avLst/>
            </a:prstGeom>
            <a:noFill/>
            <a:ln w="25400">
              <a:solidFill>
                <a:schemeClr val="tx1"/>
              </a:solidFill>
              <a:round/>
              <a:headEnd/>
              <a:tailEnd/>
            </a:ln>
          </p:spPr>
          <p:txBody>
            <a:bodyPr>
              <a:spAutoFit/>
            </a:bodyPr>
            <a:lstStyle/>
            <a:p>
              <a:endParaRPr lang="en-US"/>
            </a:p>
          </p:txBody>
        </p:sp>
        <p:sp>
          <p:nvSpPr>
            <p:cNvPr id="89166" name="Line 81"/>
            <p:cNvSpPr>
              <a:spLocks noChangeShapeType="1"/>
            </p:cNvSpPr>
            <p:nvPr/>
          </p:nvSpPr>
          <p:spPr bwMode="auto">
            <a:xfrm>
              <a:off x="3888" y="2976"/>
              <a:ext cx="0" cy="96"/>
            </a:xfrm>
            <a:prstGeom prst="line">
              <a:avLst/>
            </a:prstGeom>
            <a:noFill/>
            <a:ln w="25400">
              <a:solidFill>
                <a:schemeClr val="tx1"/>
              </a:solidFill>
              <a:round/>
              <a:headEnd/>
              <a:tailEnd/>
            </a:ln>
          </p:spPr>
          <p:txBody>
            <a:bodyPr>
              <a:spAutoFit/>
            </a:bodyPr>
            <a:lstStyle/>
            <a:p>
              <a:endParaRPr lang="en-US"/>
            </a:p>
          </p:txBody>
        </p:sp>
        <p:sp>
          <p:nvSpPr>
            <p:cNvPr id="89167" name="Line 82"/>
            <p:cNvSpPr>
              <a:spLocks noChangeShapeType="1"/>
            </p:cNvSpPr>
            <p:nvPr/>
          </p:nvSpPr>
          <p:spPr bwMode="auto">
            <a:xfrm>
              <a:off x="3984" y="2976"/>
              <a:ext cx="0" cy="96"/>
            </a:xfrm>
            <a:prstGeom prst="line">
              <a:avLst/>
            </a:prstGeom>
            <a:noFill/>
            <a:ln w="25400">
              <a:solidFill>
                <a:schemeClr val="tx1"/>
              </a:solidFill>
              <a:round/>
              <a:headEnd/>
              <a:tailEnd/>
            </a:ln>
          </p:spPr>
          <p:txBody>
            <a:bodyPr>
              <a:spAutoFit/>
            </a:bodyPr>
            <a:lstStyle/>
            <a:p>
              <a:endParaRPr lang="en-US"/>
            </a:p>
          </p:txBody>
        </p:sp>
      </p:grpSp>
      <p:sp>
        <p:nvSpPr>
          <p:cNvPr id="89168" name="Text Box 53"/>
          <p:cNvSpPr txBox="1">
            <a:spLocks noChangeArrowheads="1"/>
          </p:cNvSpPr>
          <p:nvPr/>
        </p:nvSpPr>
        <p:spPr bwMode="auto">
          <a:xfrm>
            <a:off x="771525" y="6553200"/>
            <a:ext cx="6867525" cy="284163"/>
          </a:xfrm>
          <a:prstGeom prst="rect">
            <a:avLst/>
          </a:prstGeom>
          <a:solidFill>
            <a:schemeClr val="bg1"/>
          </a:solidFill>
          <a:ln w="9525" algn="ctr">
            <a:noFill/>
            <a:miter lim="800000"/>
            <a:headEnd/>
            <a:tailEnd/>
          </a:ln>
        </p:spPr>
        <p:txBody>
          <a:bodyPr>
            <a:spAutoFit/>
          </a:bodyPr>
          <a:lstStyle/>
          <a:p>
            <a:pPr eaLnBrk="0" hangingPunct="0">
              <a:lnSpc>
                <a:spcPts val="1500"/>
              </a:lnSpc>
              <a:spcBef>
                <a:spcPct val="50000"/>
              </a:spcBef>
            </a:pPr>
            <a:r>
              <a:rPr lang="en-US" sz="900">
                <a:solidFill>
                  <a:schemeClr val="tx1"/>
                </a:solidFill>
              </a:rPr>
              <a:t>Behavioral Timeline® is a registered trademark of Dr. Robert Lauterborn, used with permission. </a:t>
            </a:r>
          </a:p>
        </p:txBody>
      </p:sp>
      <p:sp>
        <p:nvSpPr>
          <p:cNvPr id="89169"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D3F7465C-7CFE-46E4-AE4E-93DB2D7E628D}" type="slidenum">
              <a:rPr lang="en-US" b="1">
                <a:solidFill>
                  <a:srgbClr val="0A0058"/>
                </a:solidFill>
              </a:rPr>
              <a:pPr algn="r"/>
              <a:t>23</a:t>
            </a:fld>
            <a:endParaRPr lang="en-US" sz="1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p:txBody>
          <a:bodyPr/>
          <a:lstStyle/>
          <a:p>
            <a:pPr>
              <a:defRPr/>
            </a:pPr>
            <a:fld id="{38D7BD66-7EBF-4BD0-B510-54DC0CE9FEEC}" type="slidenum">
              <a:rPr lang="en-US" sz="1200">
                <a:solidFill>
                  <a:srgbClr val="0000CC"/>
                </a:solidFill>
                <a:latin typeface="+mn-lt"/>
                <a:cs typeface="+mn-cs"/>
              </a:rPr>
              <a:pPr>
                <a:defRPr/>
              </a:pPr>
              <a:t>24</a:t>
            </a:fld>
            <a:endParaRPr lang="en-US" sz="1200">
              <a:solidFill>
                <a:srgbClr val="0000CC"/>
              </a:solidFill>
              <a:latin typeface="+mn-lt"/>
              <a:cs typeface="+mn-cs"/>
            </a:endParaRPr>
          </a:p>
        </p:txBody>
      </p:sp>
      <p:sp>
        <p:nvSpPr>
          <p:cNvPr id="33795"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4.5 Field Marketing and Sales</a:t>
            </a:r>
          </a:p>
        </p:txBody>
      </p:sp>
      <p:sp>
        <p:nvSpPr>
          <p:cNvPr id="33796" name="Content Placeholder 5"/>
          <p:cNvSpPr>
            <a:spLocks noGrp="1"/>
          </p:cNvSpPr>
          <p:nvPr>
            <p:ph idx="1"/>
          </p:nvPr>
        </p:nvSpPr>
        <p:spPr bwMode="auto">
          <a:xfrm>
            <a:off x="152400" y="762000"/>
            <a:ext cx="8839200" cy="1219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This chart should highlight the critical decisions necessary to communicate your marketing decisions to the sales force for implementation.  Many of the decisions below are in the domain of field marketing and sales management, but should be made in the context of the overall marketing strategy.</a:t>
            </a:r>
          </a:p>
        </p:txBody>
      </p:sp>
      <p:graphicFrame>
        <p:nvGraphicFramePr>
          <p:cNvPr id="33827" name="Group 35"/>
          <p:cNvGraphicFramePr>
            <a:graphicFrameLocks noGrp="1"/>
          </p:cNvGraphicFramePr>
          <p:nvPr/>
        </p:nvGraphicFramePr>
        <p:xfrm>
          <a:off x="111125" y="1828800"/>
          <a:ext cx="8923338" cy="4742688"/>
        </p:xfrm>
        <a:graphic>
          <a:graphicData uri="http://schemas.openxmlformats.org/drawingml/2006/table">
            <a:tbl>
              <a:tblPr/>
              <a:tblGrid>
                <a:gridCol w="3101975"/>
                <a:gridCol w="5821363"/>
              </a:tblGrid>
              <a:tr h="49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Review customer analysis and STP</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Within target segment and positioning, review customer analysis, especially buying center, buying process, and customer needs.  </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Set clear sales force goals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Develop sales force goals linked to marketing goals with an emphasis on prospecting, targeting with segment profile, identifying buying center calls, selling, servicing, information gathering, etc.  </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Define sales force message</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Define the primary message for the sales force to communicate once a target segment prospect is identified. The message should be linked  to the brand’s positioning among target customers.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769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Sales force structure</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Decide on the best way to organize the sales force to meet target segment needs, including which sales/service/technical people  are best suited to meet segment needs, best geographic allocations, optimal territories, balanced inside vs. outside sales force, etc.</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Sales force size</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Decide on optimal number of sales people by sales force structure, number of calls to close a sale, number of accounts, annual capacity of calls, etc.</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Sales force training</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Decide how best to instruct sales force on market segments, use of typing tool, positioning, marketing strategy, and related activities.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Sales force compensation</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Clarify optimal compensation for sales force according to requirements to build the business in the target segment (salary, commission, bonus)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485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Sales force evaluation</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 Define measures to evaluate sales force based on specific goals above, and with clear measures on sales performance through segment’s buying process.</a:t>
                      </a:r>
                    </a:p>
                  </a:txBody>
                  <a:tcPr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p:txBody>
          <a:bodyPr/>
          <a:lstStyle/>
          <a:p>
            <a:pPr>
              <a:defRPr/>
            </a:pPr>
            <a:fld id="{5C0E69AE-3F16-4FB4-8A7E-DC23F2DA3523}" type="slidenum">
              <a:rPr lang="en-US" sz="1200">
                <a:solidFill>
                  <a:srgbClr val="0000CC"/>
                </a:solidFill>
                <a:latin typeface="+mn-lt"/>
                <a:cs typeface="+mn-cs"/>
              </a:rPr>
              <a:pPr>
                <a:defRPr/>
              </a:pPr>
              <a:t>25</a:t>
            </a:fld>
            <a:endParaRPr lang="en-US" sz="1200">
              <a:solidFill>
                <a:srgbClr val="0000CC"/>
              </a:solidFill>
              <a:latin typeface="+mn-lt"/>
              <a:cs typeface="+mn-cs"/>
            </a:endParaRPr>
          </a:p>
        </p:txBody>
      </p:sp>
      <p:sp>
        <p:nvSpPr>
          <p:cNvPr id="34819"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4.6 Customer Care Management</a:t>
            </a:r>
          </a:p>
        </p:txBody>
      </p:sp>
      <p:sp>
        <p:nvSpPr>
          <p:cNvPr id="34820" name="Content Placeholder 6"/>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This slide recognizes the growing importance of making decisions on how you will manage customer segments in terms of so-called “care packages.”  Some customers should receive maximum care, while others minimal care.  The lifetime value of each customer should drive your decisions. </a:t>
            </a:r>
          </a:p>
        </p:txBody>
      </p:sp>
      <p:graphicFrame>
        <p:nvGraphicFramePr>
          <p:cNvPr id="34886" name="Group 70"/>
          <p:cNvGraphicFramePr>
            <a:graphicFrameLocks noGrp="1"/>
          </p:cNvGraphicFramePr>
          <p:nvPr/>
        </p:nvGraphicFramePr>
        <p:xfrm>
          <a:off x="152400" y="1981200"/>
          <a:ext cx="8839200" cy="4342130"/>
        </p:xfrm>
        <a:graphic>
          <a:graphicData uri="http://schemas.openxmlformats.org/drawingml/2006/table">
            <a:tbl>
              <a:tblPr/>
              <a:tblGrid>
                <a:gridCol w="3073400"/>
                <a:gridCol w="5765800"/>
              </a:tblGrid>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Segment your target segment by customer value</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Using customer lifetime value, or a similar calculation, classify customers according to the degree of attention and service they should receive.</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2254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Define care packages for each customer care segment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000000"/>
                        </a:solidFill>
                        <a:effectLst/>
                        <a:latin typeface="Arial" pitchFamily="34" charset="0"/>
                        <a:cs typeface="Arial" pitchFamily="34" charset="0"/>
                      </a:endParaRP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rgbClr val="000000"/>
                        </a:solidFill>
                        <a:effectLst/>
                        <a:latin typeface="Arial" pitchFamily="34" charset="0"/>
                        <a:cs typeface="Arial" pitchFamily="34" charset="0"/>
                      </a:endParaRP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474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Monitor and track customer response to care packages</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Combine tracking on overall marketing goals with status of each customer in your target segment.  </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pitchFamily="34" charset="0"/>
                          <a:cs typeface="Arial" pitchFamily="34" charset="0"/>
                        </a:rPr>
                        <a:t>Modify and adjust care package and sales force efforts accordingly</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00"/>
                          </a:solidFill>
                          <a:effectLst/>
                          <a:latin typeface="Arial" pitchFamily="34" charset="0"/>
                          <a:cs typeface="Arial" pitchFamily="34" charset="0"/>
                        </a:rPr>
                        <a:t>Revise marketing and sales force efforts by customer to reflect maintenance of best customers and improving status of other customers, or optimizing resources allocated to them.</a:t>
                      </a:r>
                    </a:p>
                  </a:txBody>
                  <a:tcPr marR="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bl>
          </a:graphicData>
        </a:graphic>
      </p:graphicFrame>
      <p:graphicFrame>
        <p:nvGraphicFramePr>
          <p:cNvPr id="6" name="Table 5"/>
          <p:cNvGraphicFramePr>
            <a:graphicFrameLocks noGrp="1"/>
          </p:cNvGraphicFramePr>
          <p:nvPr/>
        </p:nvGraphicFramePr>
        <p:xfrm>
          <a:off x="3276600" y="2803525"/>
          <a:ext cx="5638800" cy="2073278"/>
        </p:xfrm>
        <a:graphic>
          <a:graphicData uri="http://schemas.openxmlformats.org/drawingml/2006/table">
            <a:tbl>
              <a:tblPr/>
              <a:tblGrid>
                <a:gridCol w="2074863"/>
                <a:gridCol w="1189037"/>
                <a:gridCol w="1187450"/>
                <a:gridCol w="1187450"/>
              </a:tblGrid>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pitchFamily="34" charset="0"/>
                          <a:cs typeface="Arial" pitchFamily="34" charset="0"/>
                        </a:rPr>
                        <a:t>Care Component</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pitchFamily="34" charset="0"/>
                          <a:cs typeface="Arial" pitchFamily="34" charset="0"/>
                        </a:rPr>
                        <a:t>Platinum</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pitchFamily="34" charset="0"/>
                          <a:cs typeface="Arial" pitchFamily="34" charset="0"/>
                        </a:rPr>
                        <a:t>Gold</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pitchFamily="34" charset="0"/>
                          <a:cs typeface="Arial" pitchFamily="34" charset="0"/>
                        </a:rPr>
                        <a:t>Silver</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60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NPD involvement</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Trade show guest</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Special website access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603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Etc.</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r h="2587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52400" y="30163"/>
            <a:ext cx="8839200" cy="731837"/>
          </a:xfrm>
          <a:noFill/>
        </p:spPr>
        <p:txBody>
          <a:bodyPr/>
          <a:lstStyle/>
          <a:p>
            <a:r>
              <a:rPr lang="en-US" smtClean="0">
                <a:latin typeface="Arial" pitchFamily="34" charset="0"/>
              </a:rPr>
              <a:t>Marketing Action Plan/ “Go-Gets”</a:t>
            </a:r>
          </a:p>
        </p:txBody>
      </p:sp>
      <p:sp>
        <p:nvSpPr>
          <p:cNvPr id="5" name="Slide Number Placeholder 4"/>
          <p:cNvSpPr>
            <a:spLocks noGrp="1"/>
          </p:cNvSpPr>
          <p:nvPr>
            <p:ph type="sldNum" sz="quarter" idx="11"/>
          </p:nvPr>
        </p:nvSpPr>
        <p:spPr/>
        <p:txBody>
          <a:bodyPr/>
          <a:lstStyle/>
          <a:p>
            <a:pPr fontAlgn="auto">
              <a:spcBef>
                <a:spcPts val="0"/>
              </a:spcBef>
              <a:spcAft>
                <a:spcPts val="0"/>
              </a:spcAft>
              <a:defRPr/>
            </a:pPr>
            <a:fld id="{1964AA9C-8885-4952-B090-D5B2E8454ABD}" type="slidenum">
              <a:rPr lang="en-US" sz="1200">
                <a:solidFill>
                  <a:srgbClr val="0000CC"/>
                </a:solidFill>
                <a:latin typeface="+mn-lt"/>
                <a:cs typeface="+mn-cs"/>
              </a:rPr>
              <a:pPr fontAlgn="auto">
                <a:spcBef>
                  <a:spcPts val="0"/>
                </a:spcBef>
                <a:spcAft>
                  <a:spcPts val="0"/>
                </a:spcAft>
                <a:defRPr/>
              </a:pPr>
              <a:t>26</a:t>
            </a:fld>
            <a:endParaRPr lang="en-US" sz="1200" dirty="0">
              <a:solidFill>
                <a:srgbClr val="0000CC"/>
              </a:solidFill>
              <a:latin typeface="+mn-lt"/>
              <a:cs typeface="+mn-cs"/>
            </a:endParaRPr>
          </a:p>
        </p:txBody>
      </p:sp>
      <p:graphicFrame>
        <p:nvGraphicFramePr>
          <p:cNvPr id="93241" name="Group 57"/>
          <p:cNvGraphicFramePr>
            <a:graphicFrameLocks noGrp="1"/>
          </p:cNvGraphicFramePr>
          <p:nvPr>
            <p:ph idx="10"/>
          </p:nvPr>
        </p:nvGraphicFramePr>
        <p:xfrm>
          <a:off x="152400" y="1143000"/>
          <a:ext cx="8686800" cy="5133975"/>
        </p:xfrm>
        <a:graphic>
          <a:graphicData uri="http://schemas.openxmlformats.org/drawingml/2006/table">
            <a:tbl>
              <a:tblPr/>
              <a:tblGrid>
                <a:gridCol w="4343400"/>
                <a:gridCol w="4343400"/>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Arial" charset="0"/>
                          <a:cs typeface="Arial" charset="0"/>
                        </a:rPr>
                        <a:t>Actions/information needs   </a:t>
                      </a: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cs typeface="Arial" charset="0"/>
                        </a:rPr>
                        <a:t>Action steps to accomplish/ obtain information      </a:t>
                      </a: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chemeClr val="accent1"/>
                    </a:solidFill>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D0D8E8"/>
                    </a:solidFill>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horzOverflow="overflow">
                    <a:lnL w="19050" cap="flat" cmpd="sng" algn="ctr">
                      <a:solidFill>
                        <a:srgbClr val="0000CC"/>
                      </a:solidFill>
                      <a:prstDash val="solid"/>
                      <a:round/>
                      <a:headEnd type="none" w="med" len="med"/>
                      <a:tailEnd type="none" w="med" len="med"/>
                    </a:lnL>
                    <a:lnR w="19050" cap="flat" cmpd="sng" algn="ctr">
                      <a:solidFill>
                        <a:srgbClr val="0000CC"/>
                      </a:solidFill>
                      <a:prstDash val="solid"/>
                      <a:round/>
                      <a:headEnd type="none" w="med" len="med"/>
                      <a:tailEnd type="none" w="med" len="med"/>
                    </a:lnR>
                    <a:lnT w="19050" cap="flat" cmpd="sng" algn="ctr">
                      <a:solidFill>
                        <a:srgbClr val="0000CC"/>
                      </a:solidFill>
                      <a:prstDash val="solid"/>
                      <a:round/>
                      <a:headEnd type="none" w="med" len="med"/>
                      <a:tailEnd type="none" w="med" len="med"/>
                    </a:lnT>
                    <a:lnB w="19050" cap="flat" cmpd="sng" algn="ctr">
                      <a:solidFill>
                        <a:srgbClr val="0000CC"/>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p:txBody>
          <a:bodyPr/>
          <a:lstStyle/>
          <a:p>
            <a:pPr>
              <a:defRPr/>
            </a:pPr>
            <a:fld id="{55AFCF01-065D-4DD8-BF43-9B759EDCE314}" type="slidenum">
              <a:rPr lang="en-US" sz="1200">
                <a:solidFill>
                  <a:srgbClr val="0000CC"/>
                </a:solidFill>
                <a:latin typeface="+mn-lt"/>
                <a:cs typeface="+mn-cs"/>
              </a:rPr>
              <a:pPr>
                <a:defRPr/>
              </a:pPr>
              <a:t>27</a:t>
            </a:fld>
            <a:endParaRPr lang="en-US" sz="1200">
              <a:solidFill>
                <a:srgbClr val="0000CC"/>
              </a:solidFill>
              <a:latin typeface="+mn-lt"/>
              <a:cs typeface="+mn-cs"/>
            </a:endParaRPr>
          </a:p>
        </p:txBody>
      </p:sp>
      <p:sp>
        <p:nvSpPr>
          <p:cNvPr id="36867"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Step 5: Marketing Financials</a:t>
            </a:r>
          </a:p>
        </p:txBody>
      </p:sp>
      <p:sp>
        <p:nvSpPr>
          <p:cNvPr id="36868" name="Content Placeholder 7"/>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Marketing financials summarize the major external marketing factors and customer goals that you want to achieve (awareness, trial, etc.) to build sales and profitability.  Increasing your marketing budget can influence these goals, but in many cases over time, not immediately.</a:t>
            </a:r>
          </a:p>
        </p:txBody>
      </p:sp>
      <p:graphicFrame>
        <p:nvGraphicFramePr>
          <p:cNvPr id="100468" name="Group 116"/>
          <p:cNvGraphicFramePr>
            <a:graphicFrameLocks noGrp="1"/>
          </p:cNvGraphicFramePr>
          <p:nvPr>
            <p:ph idx="1"/>
          </p:nvPr>
        </p:nvGraphicFramePr>
        <p:xfrm>
          <a:off x="152400" y="1905000"/>
          <a:ext cx="8839200" cy="4279900"/>
        </p:xfrm>
        <a:graphic>
          <a:graphicData uri="http://schemas.openxmlformats.org/drawingml/2006/table">
            <a:tbl>
              <a:tblPr/>
              <a:tblGrid>
                <a:gridCol w="4362450"/>
                <a:gridCol w="1119188"/>
                <a:gridCol w="1119187"/>
                <a:gridCol w="1119188"/>
                <a:gridCol w="1119187"/>
              </a:tblGrid>
              <a:tr h="185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cs typeface="Arial" charset="0"/>
                        </a:rPr>
                        <a:t>Marketing and Financial Factors</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cs typeface="Arial" charset="0"/>
                        </a:rPr>
                        <a:t>Base Year</a:t>
                      </a:r>
                    </a:p>
                  </a:txBody>
                  <a:tcPr marL="92638" marR="0"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cs typeface="Arial" charset="0"/>
                        </a:rPr>
                        <a:t>Year 1</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cs typeface="Arial" charset="0"/>
                        </a:rPr>
                        <a:t>Year 2</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cs typeface="Arial" charset="0"/>
                        </a:rPr>
                        <a:t>Year 3</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88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Market potential (Number of Customers)</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x % Aware of brand (from survey)</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Number of aware buyers</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x % Intention to buy  (from survey)</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Number of prospective buyers</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x Sales force conversion rate(from experience)</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Number of new customers</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x Average # units purchased per customer</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x Average price per unit</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Estimated sales revenue</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Total variable costs </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Gross profit</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Marketing budget costs</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Profit Contribution 1</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Overhead costs</a:t>
                      </a: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tr>
              <a:tr h="133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cs typeface="Arial" charset="0"/>
                        </a:rPr>
                        <a:t>= Earnings before interest and taxes (EBIT)</a:t>
                      </a:r>
                      <a:endParaRPr kumimoji="0" lang="en-US" sz="1400" b="1"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cs typeface="Arial" charset="0"/>
                      </a:endParaRPr>
                    </a:p>
                  </a:txBody>
                  <a:tcPr marL="92638" marR="92638" marT="18288" marB="18288"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1"/>
          </p:nvPr>
        </p:nvSpPr>
        <p:spPr/>
        <p:txBody>
          <a:bodyPr/>
          <a:lstStyle/>
          <a:p>
            <a:pPr>
              <a:defRPr/>
            </a:pPr>
            <a:fld id="{57336D7B-BBFC-47CC-A430-61E4934A2E34}" type="slidenum">
              <a:rPr lang="en-US" sz="1200">
                <a:solidFill>
                  <a:srgbClr val="0000CC"/>
                </a:solidFill>
                <a:latin typeface="+mn-lt"/>
                <a:cs typeface="+mn-cs"/>
              </a:rPr>
              <a:pPr>
                <a:defRPr/>
              </a:pPr>
              <a:t>28</a:t>
            </a:fld>
            <a:endParaRPr lang="en-US" sz="1200">
              <a:solidFill>
                <a:srgbClr val="0000CC"/>
              </a:solidFill>
              <a:latin typeface="+mn-lt"/>
              <a:cs typeface="+mn-cs"/>
            </a:endParaRPr>
          </a:p>
        </p:txBody>
      </p:sp>
      <p:sp>
        <p:nvSpPr>
          <p:cNvPr id="37891" name="Title 1"/>
          <p:cNvSpPr>
            <a:spLocks noGrp="1"/>
          </p:cNvSpPr>
          <p:nvPr>
            <p:ph type="title"/>
          </p:nvPr>
        </p:nvSpPr>
        <p:spPr>
          <a:xfrm>
            <a:off x="152400" y="30163"/>
            <a:ext cx="8839200" cy="731837"/>
          </a:xfrm>
          <a:noFill/>
        </p:spPr>
        <p:txBody>
          <a:bodyPr/>
          <a:lstStyle/>
          <a:p>
            <a:pPr eaLnBrk="1" hangingPunct="1"/>
            <a:r>
              <a:rPr lang="en-US" smtClean="0">
                <a:latin typeface="Arial" pitchFamily="34" charset="0"/>
              </a:rPr>
              <a:t>5.2: Resource Needs and Rationale</a:t>
            </a:r>
          </a:p>
        </p:txBody>
      </p:sp>
      <p:sp>
        <p:nvSpPr>
          <p:cNvPr id="37892" name="Content Placeholder 4"/>
          <p:cNvSpPr>
            <a:spLocks noGrp="1"/>
          </p:cNvSpPr>
          <p:nvPr>
            <p:ph idx="1"/>
          </p:nvPr>
        </p:nvSpPr>
        <p:spPr bwMode="auto">
          <a:xfrm>
            <a:off x="152400" y="762000"/>
            <a:ext cx="8839200" cy="1219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600" b="1" smtClean="0">
                <a:solidFill>
                  <a:srgbClr val="0D006C"/>
                </a:solidFill>
                <a:latin typeface="Arial" pitchFamily="34" charset="0"/>
              </a:rPr>
              <a:t>Every major marketing planning project will require additional resources or a re-allocation of existing resources to achieve targeted goals.  The table below summarizes these proposals with budgetary estimates and justification for the requests.  Place on separate sheets as needed. </a:t>
            </a:r>
          </a:p>
        </p:txBody>
      </p:sp>
      <p:graphicFrame>
        <p:nvGraphicFramePr>
          <p:cNvPr id="7" name="Content Placeholder 6"/>
          <p:cNvGraphicFramePr>
            <a:graphicFrameLocks noGrp="1"/>
          </p:cNvGraphicFramePr>
          <p:nvPr>
            <p:ph idx="10"/>
          </p:nvPr>
        </p:nvGraphicFramePr>
        <p:xfrm>
          <a:off x="152400" y="1905000"/>
          <a:ext cx="8839200" cy="4367213"/>
        </p:xfrm>
        <a:graphic>
          <a:graphicData uri="http://schemas.openxmlformats.org/drawingml/2006/table">
            <a:tbl>
              <a:tblPr/>
              <a:tblGrid>
                <a:gridCol w="2209800"/>
                <a:gridCol w="2209800"/>
                <a:gridCol w="2209800"/>
                <a:gridCol w="2209800"/>
              </a:tblGrid>
              <a:tr h="617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9C3"/>
                    </a:solidFill>
                  </a:tcPr>
                </a:tc>
                <a:tc>
                  <a:txBody>
                    <a:bodyPr/>
                    <a:lstStyle/>
                    <a:p>
                      <a:pPr marL="231775" marR="0" lvl="0" indent="-231775"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1. Information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9F1"/>
                    </a:solidFill>
                  </a:tcPr>
                </a:tc>
                <a:tc>
                  <a:txBody>
                    <a:bodyPr/>
                    <a:lstStyle/>
                    <a:p>
                      <a:pPr marL="169863" marR="0" lvl="0" indent="-169863"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2.Head count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E4BD"/>
                    </a:solidFill>
                  </a:tcPr>
                </a:tc>
                <a:tc>
                  <a:txBody>
                    <a:bodyPr/>
                    <a:lstStyle/>
                    <a:p>
                      <a:pPr marL="231775" marR="0" lvl="0" indent="-231775"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3. Other resource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B9B8"/>
                    </a:solidFill>
                  </a:tcPr>
                </a:tc>
              </a:tr>
              <a:tr h="931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List of specific requirements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9C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B9B8"/>
                    </a:solidFill>
                  </a:tcPr>
                </a:tc>
              </a:tr>
              <a:tr h="931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Budget required to obtain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9C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B9B8"/>
                    </a:solidFill>
                  </a:tcPr>
                </a:tc>
              </a:tr>
              <a:tr h="931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Main reason for resource request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9C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B9B8"/>
                    </a:solidFill>
                  </a:tcPr>
                </a:tc>
              </a:tr>
              <a:tr h="931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D006C"/>
                          </a:solidFill>
                          <a:effectLst/>
                          <a:latin typeface="Arial" pitchFamily="34" charset="0"/>
                          <a:cs typeface="Arial" pitchFamily="34" charset="0"/>
                        </a:rPr>
                        <a:t>Tradeoffs if resources not obtained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9C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9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D006C"/>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B9B8"/>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031" name="Group 87"/>
          <p:cNvGraphicFramePr>
            <a:graphicFrameLocks noGrp="1"/>
          </p:cNvGraphicFramePr>
          <p:nvPr/>
        </p:nvGraphicFramePr>
        <p:xfrm>
          <a:off x="609600" y="865188"/>
          <a:ext cx="8153400" cy="5992812"/>
        </p:xfrm>
        <a:graphic>
          <a:graphicData uri="http://schemas.openxmlformats.org/drawingml/2006/table">
            <a:tbl>
              <a:tblPr/>
              <a:tblGrid>
                <a:gridCol w="1009650"/>
                <a:gridCol w="1009650"/>
                <a:gridCol w="566738"/>
                <a:gridCol w="1323975"/>
                <a:gridCol w="1325562"/>
                <a:gridCol w="2917825"/>
              </a:tblGrid>
              <a:tr h="220663">
                <a:tc gridSpan="2">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800" b="1" i="0" u="none" strike="noStrike" cap="none" normalizeH="0" baseline="0" smtClean="0">
                          <a:ln>
                            <a:noFill/>
                          </a:ln>
                          <a:solidFill>
                            <a:schemeClr val="tx1"/>
                          </a:solidFill>
                          <a:effectLst/>
                          <a:latin typeface="Arial" pitchFamily="34" charset="0"/>
                          <a:ea typeface="Geneva"/>
                          <a:cs typeface="Geneva"/>
                        </a:rPr>
                        <a:t>Annual Plan Goals</a:t>
                      </a:r>
                    </a:p>
                  </a:txBody>
                  <a:tcPr marL="27432" marR="27432" marT="27432" marB="27432" anchor="b"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8C9CC3"/>
                    </a:solidFill>
                  </a:tcPr>
                </a:tc>
                <a:tc hMerge="1">
                  <a:txBody>
                    <a:bodyPr/>
                    <a:lstStyle/>
                    <a:p>
                      <a:endParaRPr lang="en-US"/>
                    </a:p>
                  </a:txBody>
                  <a:tcPr/>
                </a:tc>
                <a:tc>
                  <a:txBody>
                    <a:bodyPr/>
                    <a:lstStyle/>
                    <a:p>
                      <a:pPr marL="0" marR="0" lvl="0" indent="0" algn="ctr" defTabSz="914400" rtl="0" eaLnBrk="1" fontAlgn="b" latinLnBrk="0" hangingPunct="1">
                        <a:lnSpc>
                          <a:spcPct val="100000"/>
                        </a:lnSpc>
                        <a:spcBef>
                          <a:spcPct val="20000"/>
                        </a:spcBef>
                        <a:spcAft>
                          <a:spcPct val="0"/>
                        </a:spcAft>
                        <a:buClrTx/>
                        <a:buSzTx/>
                        <a:buFont typeface="Arial" pitchFamily="34" charset="0"/>
                        <a:buNone/>
                        <a:tabLst/>
                      </a:pPr>
                      <a:endParaRPr kumimoji="0" lang="en-US" sz="1800" b="0"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800" b="0" i="0" u="none" strike="noStrike" cap="none" normalizeH="0" baseline="0" smtClean="0">
                          <a:ln>
                            <a:noFill/>
                          </a:ln>
                          <a:solidFill>
                            <a:schemeClr val="tx1"/>
                          </a:solidFill>
                          <a:effectLst/>
                          <a:latin typeface="Arial" pitchFamily="34" charset="0"/>
                          <a:ea typeface="Geneva"/>
                          <a:cs typeface="Geneva"/>
                        </a:rPr>
                        <a:t>Initiative Name</a:t>
                      </a:r>
                      <a:br>
                        <a:rPr kumimoji="0" lang="en-US" sz="1800" b="0" i="0" u="none" strike="noStrike" cap="none" normalizeH="0" baseline="0" smtClean="0">
                          <a:ln>
                            <a:noFill/>
                          </a:ln>
                          <a:solidFill>
                            <a:schemeClr val="tx1"/>
                          </a:solidFill>
                          <a:effectLst/>
                          <a:latin typeface="Arial" pitchFamily="34" charset="0"/>
                          <a:ea typeface="Geneva"/>
                          <a:cs typeface="Geneva"/>
                        </a:rPr>
                      </a:br>
                      <a:r>
                        <a:rPr kumimoji="0" lang="en-US" sz="1800" b="0" i="0" u="none" strike="noStrike" cap="none" normalizeH="0" baseline="0" smtClean="0">
                          <a:ln>
                            <a:noFill/>
                          </a:ln>
                          <a:solidFill>
                            <a:schemeClr val="tx1"/>
                          </a:solidFill>
                          <a:effectLst/>
                          <a:latin typeface="Arial" pitchFamily="34" charset="0"/>
                          <a:ea typeface="Geneva"/>
                          <a:cs typeface="Geneva"/>
                        </a:rPr>
                        <a:t>(Prioritized)</a:t>
                      </a:r>
                    </a:p>
                  </a:txBody>
                  <a:tcPr marL="27432" marR="27432" marT="27432" marB="27432" anchor="b" horzOverflow="overflow">
                    <a:lnL>
                      <a:noFill/>
                    </a:lnL>
                    <a:lnR w="9525"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8C9CC3"/>
                    </a:solid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800" b="0" i="0" u="none" strike="noStrike" cap="none" normalizeH="0" baseline="0" smtClean="0">
                          <a:ln>
                            <a:noFill/>
                          </a:ln>
                          <a:solidFill>
                            <a:schemeClr val="tx1"/>
                          </a:solidFill>
                          <a:effectLst/>
                          <a:latin typeface="Arial" pitchFamily="34" charset="0"/>
                          <a:ea typeface="Geneva"/>
                          <a:cs typeface="Geneva"/>
                        </a:rPr>
                        <a:t>Measurable </a:t>
                      </a:r>
                      <a:br>
                        <a:rPr kumimoji="0" lang="en-US" sz="1800" b="0" i="0" u="none" strike="noStrike" cap="none" normalizeH="0" baseline="0" smtClean="0">
                          <a:ln>
                            <a:noFill/>
                          </a:ln>
                          <a:solidFill>
                            <a:schemeClr val="tx1"/>
                          </a:solidFill>
                          <a:effectLst/>
                          <a:latin typeface="Arial" pitchFamily="34" charset="0"/>
                          <a:ea typeface="Geneva"/>
                          <a:cs typeface="Geneva"/>
                        </a:rPr>
                      </a:br>
                      <a:r>
                        <a:rPr kumimoji="0" lang="en-US" sz="1800" b="0" i="0" u="none" strike="noStrike" cap="none" normalizeH="0" baseline="0" smtClean="0">
                          <a:ln>
                            <a:noFill/>
                          </a:ln>
                          <a:solidFill>
                            <a:schemeClr val="tx1"/>
                          </a:solidFill>
                          <a:effectLst/>
                          <a:latin typeface="Arial" pitchFamily="34" charset="0"/>
                          <a:ea typeface="Geneva"/>
                          <a:cs typeface="Geneva"/>
                        </a:rPr>
                        <a:t>Initiative Objectives</a:t>
                      </a:r>
                    </a:p>
                  </a:txBody>
                  <a:tcPr marL="27432" marR="27432" marT="27432" marB="27432" anchor="b"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TlToBr>
                      <a:noFill/>
                    </a:lnTlToBr>
                    <a:lnBlToTr>
                      <a:noFill/>
                    </a:lnBlToTr>
                    <a:solidFill>
                      <a:srgbClr val="8C9CC3"/>
                    </a:solid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smtClean="0">
                          <a:ln>
                            <a:noFill/>
                          </a:ln>
                          <a:solidFill>
                            <a:schemeClr val="bg1"/>
                          </a:solidFill>
                          <a:effectLst/>
                          <a:latin typeface="Arial" pitchFamily="34" charset="0"/>
                          <a:ea typeface="Geneva"/>
                          <a:cs typeface="Geneva"/>
                        </a:rPr>
                        <a:t>Tactics/Projects </a:t>
                      </a:r>
                    </a:p>
                  </a:txBody>
                  <a:tcPr marL="27432" marR="27432" marT="27432" marB="27432" anchor="b" horzOverflow="overflow">
                    <a:lnL w="9525" cap="flat" cmpd="sng" algn="ctr">
                      <a:solidFill>
                        <a:schemeClr val="bg1"/>
                      </a:solidFill>
                      <a:prstDash val="solid"/>
                      <a:round/>
                      <a:headEnd type="none" w="med" len="med"/>
                      <a:tailEnd type="none" w="med" len="med"/>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C00000"/>
                    </a:solidFill>
                  </a:tcPr>
                </a:tc>
              </a:tr>
              <a:tr h="361950">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Financial Result</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(Last Year)</a:t>
                      </a:r>
                    </a:p>
                  </a:txBody>
                  <a:tcPr marL="27432" marR="27432" marT="27432" marB="27432" anchor="b" horzOverflow="overflow">
                    <a:lnL>
                      <a:noFill/>
                    </a:lnL>
                    <a:lnR w="952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Financial Goals</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(Planning Year)</a:t>
                      </a:r>
                    </a:p>
                  </a:txBody>
                  <a:tcPr marL="27432" marR="27432" marT="27432" marB="27432" anchor="b" horzOverflow="overflow">
                    <a:lnL w="9525"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Initiative1</a:t>
                      </a:r>
                    </a:p>
                  </a:txBody>
                  <a:tcPr marL="27432" marR="27432" marT="27432" marB="27432" anchor="ctr" horzOverflow="overflow">
                    <a:lnL>
                      <a:noFill/>
                    </a:lnL>
                    <a:lnR w="952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rowSpan="4">
                  <a:txBody>
                    <a:bodyPr/>
                    <a:lstStyle/>
                    <a:p>
                      <a:pPr marL="0" marR="0" lvl="0" indent="0" algn="ctr"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1</a:t>
                      </a:r>
                    </a:p>
                  </a:txBody>
                  <a:tcPr marL="27432" marR="27432" marT="27432" marB="27432" horzOverflow="overflow">
                    <a:lnL w="9525"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2</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a:noFill/>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3</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4</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314325">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Marketing Results</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(Last Year)</a:t>
                      </a:r>
                    </a:p>
                  </a:txBody>
                  <a:tcPr marL="27432" marR="27432" marT="27432" marB="27432" anchor="b"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Marketing Goals</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(Planning Year)</a:t>
                      </a:r>
                    </a:p>
                  </a:txBody>
                  <a:tcPr marL="27432" marR="27432" marT="27432" marB="27432" anchor="b"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Initiative2</a:t>
                      </a:r>
                    </a:p>
                  </a:txBody>
                  <a:tcPr marL="27432" marR="27432" marT="27432" marB="27432" anchor="ctr"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rowSpan="4">
                  <a:txBody>
                    <a:bodyPr/>
                    <a:lstStyle/>
                    <a:p>
                      <a:pPr marL="0" marR="0" lvl="0" indent="0" algn="ctr"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1</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rowSpan="3">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2</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a:noFill/>
                    </a:lnB>
                    <a:lnTlToBr>
                      <a:noFill/>
                    </a:lnTlToBr>
                    <a:lnBlToTr>
                      <a:noFill/>
                    </a:lnBlToTr>
                    <a:solidFill>
                      <a:srgbClr val="CACACA"/>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3</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778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4</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314325">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Other</a:t>
                      </a:r>
                    </a:p>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Results</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(Last Year)</a:t>
                      </a:r>
                    </a:p>
                  </a:txBody>
                  <a:tcPr marL="27432" marR="27432" marT="27432" marB="27432" anchor="b"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1" i="0" u="none" strike="noStrike" cap="none" normalizeH="0" baseline="0" smtClean="0">
                          <a:ln>
                            <a:noFill/>
                          </a:ln>
                          <a:solidFill>
                            <a:schemeClr val="tx1"/>
                          </a:solidFill>
                          <a:effectLst/>
                          <a:latin typeface="Arial" pitchFamily="34" charset="0"/>
                          <a:ea typeface="Geneva"/>
                          <a:cs typeface="Geneva"/>
                        </a:rPr>
                        <a:t>Other Goals</a:t>
                      </a:r>
                      <a:br>
                        <a:rPr kumimoji="0" lang="en-US" sz="1400" b="1" i="0" u="none" strike="noStrike" cap="none" normalizeH="0" baseline="0" smtClean="0">
                          <a:ln>
                            <a:noFill/>
                          </a:ln>
                          <a:solidFill>
                            <a:schemeClr val="tx1"/>
                          </a:solidFill>
                          <a:effectLst/>
                          <a:latin typeface="Arial" pitchFamily="34" charset="0"/>
                          <a:ea typeface="Geneva"/>
                          <a:cs typeface="Geneva"/>
                        </a:rPr>
                      </a:br>
                      <a:r>
                        <a:rPr kumimoji="0" lang="en-US" sz="1400" b="1" i="0" u="none" strike="noStrike" cap="none" normalizeH="0" baseline="0" smtClean="0">
                          <a:ln>
                            <a:noFill/>
                          </a:ln>
                          <a:solidFill>
                            <a:schemeClr val="tx1"/>
                          </a:solidFill>
                          <a:effectLst/>
                          <a:latin typeface="Arial" pitchFamily="34" charset="0"/>
                          <a:ea typeface="Geneva"/>
                          <a:cs typeface="Geneva"/>
                        </a:rPr>
                        <a:t>(Planning Year)</a:t>
                      </a:r>
                    </a:p>
                  </a:txBody>
                  <a:tcPr marL="27432" marR="27432" marT="27432" marB="27432" anchor="b"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Initiative3</a:t>
                      </a:r>
                    </a:p>
                  </a:txBody>
                  <a:tcPr marL="27432" marR="27432" marT="27432" marB="27432" anchor="ctr"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rowSpan="4">
                  <a:txBody>
                    <a:bodyPr/>
                    <a:lstStyle/>
                    <a:p>
                      <a:pPr marL="0" marR="0" lvl="0" indent="0" algn="ctr"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1</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2</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a:noFill/>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3</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rgbClr val="CACACA"/>
                    </a:solidFill>
                  </a:tcPr>
                </a:tc>
              </a:tr>
              <a:tr h="127000">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a:noFill/>
                    </a:lnL>
                    <a:lnR w="9525" cap="flat" cmpd="sng" algn="ctr">
                      <a:solidFill>
                        <a:schemeClr val="bg1"/>
                      </a:solidFill>
                      <a:prstDash val="solid"/>
                      <a:round/>
                      <a:headEnd type="none" w="med" len="med"/>
                      <a:tailEnd type="none" w="med" len="med"/>
                    </a:lnR>
                    <a:lnT>
                      <a:noFill/>
                    </a:lnT>
                    <a:lnB>
                      <a:noFill/>
                    </a:lnB>
                    <a:lnTlToBr>
                      <a:noFill/>
                    </a:lnTlToBr>
                    <a:lnBlToTr>
                      <a:noFill/>
                    </a:lnBlToTr>
                    <a:solidFill>
                      <a:srgbClr val="CACACA"/>
                    </a:solidFill>
                  </a:tcPr>
                </a:tc>
                <a:tc>
                  <a:txBody>
                    <a:bodyPr/>
                    <a:lstStyle/>
                    <a:p>
                      <a:pPr marL="0"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 </a:t>
                      </a:r>
                    </a:p>
                  </a:txBody>
                  <a:tcPr marL="27432" marR="27432" marT="27432" marB="27432" horzOverflow="overflow">
                    <a:lnL w="9525" cap="flat" cmpd="sng" algn="ctr">
                      <a:solidFill>
                        <a:schemeClr val="bg1"/>
                      </a:solidFill>
                      <a:prstDash val="solid"/>
                      <a:round/>
                      <a:headEnd type="none" w="med" len="med"/>
                      <a:tailEnd type="none" w="med" len="med"/>
                    </a:lnL>
                    <a:lnR>
                      <a:noFill/>
                    </a:lnR>
                    <a:lnT>
                      <a:noFill/>
                    </a:lnT>
                    <a:lnB>
                      <a:noFill/>
                    </a:lnB>
                    <a:lnTlToBr>
                      <a:noFill/>
                    </a:lnTlToBr>
                    <a:lnBlToTr>
                      <a:noFill/>
                    </a:lnBlToTr>
                    <a:solidFill>
                      <a:srgbClr val="CACACA"/>
                    </a:solidFill>
                  </a:tcPr>
                </a:tc>
                <a:tc>
                  <a:txBody>
                    <a:bodyPr/>
                    <a:lstStyle/>
                    <a:p>
                      <a:pPr marL="0" marR="0" lvl="0" indent="0" algn="l" defTabSz="914400" rtl="0" eaLnBrk="1" fontAlgn="b" latinLnBrk="0" hangingPunct="1">
                        <a:lnSpc>
                          <a:spcPct val="100000"/>
                        </a:lnSpc>
                        <a:spcBef>
                          <a:spcPct val="20000"/>
                        </a:spcBef>
                        <a:spcAft>
                          <a:spcPct val="0"/>
                        </a:spcAft>
                        <a:buClrTx/>
                        <a:buSzTx/>
                        <a:buFont typeface="Arial" pitchFamily="34" charset="0"/>
                        <a:buNone/>
                        <a:tabLst/>
                      </a:pPr>
                      <a:endParaRPr kumimoji="0" lang="en-US" sz="1400" b="1" i="0" u="none" strike="noStrike" cap="none" normalizeH="0" baseline="0" smtClean="0">
                        <a:ln>
                          <a:noFill/>
                        </a:ln>
                        <a:solidFill>
                          <a:schemeClr val="tx1"/>
                        </a:solidFill>
                        <a:effectLst/>
                        <a:latin typeface="Arial" pitchFamily="34" charset="0"/>
                        <a:ea typeface="Geneva"/>
                        <a:cs typeface="Geneva"/>
                      </a:endParaRPr>
                    </a:p>
                  </a:txBody>
                  <a:tcPr marL="27432" marR="27432" marT="27432" marB="27432" anchor="b" horzOverflow="overflow">
                    <a:lnL>
                      <a:noFill/>
                    </a:lnL>
                    <a:lnR>
                      <a:noFill/>
                    </a:lnR>
                    <a:lnT w="9525" cap="flat" cmpd="sng" algn="ctr">
                      <a:solidFill>
                        <a:schemeClr val="bg1"/>
                      </a:solidFill>
                      <a:prstDash val="solid"/>
                      <a:round/>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55563" marR="0" lvl="0" indent="0" algn="l" defTabSz="914400" rtl="0" eaLnBrk="1" fontAlgn="t" latinLnBrk="0" hangingPunct="1">
                        <a:lnSpc>
                          <a:spcPct val="100000"/>
                        </a:lnSpc>
                        <a:spcBef>
                          <a:spcPct val="20000"/>
                        </a:spcBef>
                        <a:spcAft>
                          <a:spcPct val="0"/>
                        </a:spcAft>
                        <a:buClrTx/>
                        <a:buSzTx/>
                        <a:buFont typeface="Arial" pitchFamily="34" charset="0"/>
                        <a:buNone/>
                        <a:tabLst/>
                      </a:pPr>
                      <a:r>
                        <a:rPr kumimoji="0" lang="en-US" sz="1400" b="0" i="0" u="none" strike="noStrike" cap="none" normalizeH="0" baseline="0" smtClean="0">
                          <a:ln>
                            <a:noFill/>
                          </a:ln>
                          <a:solidFill>
                            <a:schemeClr val="tx1"/>
                          </a:solidFill>
                          <a:effectLst/>
                          <a:latin typeface="Arial" pitchFamily="34" charset="0"/>
                          <a:ea typeface="Geneva"/>
                          <a:cs typeface="Geneva"/>
                        </a:rPr>
                        <a:t>4</a:t>
                      </a:r>
                    </a:p>
                  </a:txBody>
                  <a:tcPr marL="27432" marR="27432" marT="27432" marB="27432" horzOverflow="overflow">
                    <a:lnL w="9525" cap="flat" cmpd="sng" algn="ctr">
                      <a:solidFill>
                        <a:schemeClr val="bg1"/>
                      </a:solidFill>
                      <a:prstDash val="solid"/>
                      <a:round/>
                      <a:headEnd type="none" w="med" len="med"/>
                      <a:tailEnd type="none" w="med" len="med"/>
                    </a:lnL>
                    <a:lnR>
                      <a:noFill/>
                    </a:lnR>
                    <a:lnT w="9525" cap="flat" cmpd="sng" algn="ctr">
                      <a:solidFill>
                        <a:schemeClr val="bg1"/>
                      </a:solidFill>
                      <a:prstDash val="solid"/>
                      <a:round/>
                      <a:headEnd type="none" w="med" len="med"/>
                      <a:tailEnd type="none" w="med" len="med"/>
                    </a:lnT>
                    <a:lnB>
                      <a:noFill/>
                    </a:lnB>
                    <a:lnTlToBr>
                      <a:noFill/>
                    </a:lnTlToBr>
                    <a:lnBlToTr>
                      <a:noFill/>
                    </a:lnBlToTr>
                    <a:solidFill>
                      <a:srgbClr val="CACACA"/>
                    </a:solidFill>
                  </a:tcPr>
                </a:tc>
              </a:tr>
            </a:tbl>
          </a:graphicData>
        </a:graphic>
      </p:graphicFrame>
      <p:sp>
        <p:nvSpPr>
          <p:cNvPr id="10" name="AutoShape 4"/>
          <p:cNvSpPr>
            <a:spLocks noChangeArrowheads="1"/>
          </p:cNvSpPr>
          <p:nvPr/>
        </p:nvSpPr>
        <p:spPr bwMode="gray">
          <a:xfrm>
            <a:off x="2654300" y="2864644"/>
            <a:ext cx="518320" cy="511969"/>
          </a:xfrm>
          <a:prstGeom prst="rightArrow">
            <a:avLst>
              <a:gd name="adj1" fmla="val 53843"/>
              <a:gd name="adj2" fmla="val 42000"/>
            </a:avLst>
          </a:prstGeom>
          <a:solidFill>
            <a:schemeClr val="bg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eaLnBrk="0" hangingPunct="0"/>
            <a:endParaRPr lang="en-US" sz="1800">
              <a:solidFill>
                <a:srgbClr val="89090C"/>
              </a:solidFill>
              <a:latin typeface="Garamond" pitchFamily="18" charset="0"/>
              <a:ea typeface="MS PGothic" pitchFamily="34" charset="-128"/>
            </a:endParaRPr>
          </a:p>
        </p:txBody>
      </p:sp>
      <p:sp>
        <p:nvSpPr>
          <p:cNvPr id="83029" name="Title 5"/>
          <p:cNvSpPr>
            <a:spLocks noGrp="1"/>
          </p:cNvSpPr>
          <p:nvPr>
            <p:ph type="title" idx="4294967295"/>
          </p:nvPr>
        </p:nvSpPr>
        <p:spPr bwMode="auto">
          <a:xfrm>
            <a:off x="457200" y="-152400"/>
            <a:ext cx="8229600" cy="1143000"/>
          </a:xfrm>
          <a:prstGeom prst="rect">
            <a:avLst/>
          </a:prstGeom>
          <a:noFill/>
          <a:ln>
            <a:miter lim="800000"/>
            <a:headEnd/>
            <a:tailEnd/>
          </a:ln>
        </p:spPr>
        <p:txBody>
          <a:bodyPr lIns="0" tIns="45714" rIns="91429" bIns="45714" anchor="ctr"/>
          <a:lstStyle/>
          <a:p>
            <a:pPr algn="l" eaLnBrk="1" hangingPunct="1"/>
            <a:r>
              <a:rPr lang="en-US" sz="2400" b="1" smtClean="0">
                <a:solidFill>
                  <a:schemeClr val="bg1"/>
                </a:solidFill>
                <a:latin typeface="Arial" pitchFamily="34" charset="0"/>
              </a:rPr>
              <a:t>Step 5: Plan on a Page: Annual/Short-Term</a:t>
            </a:r>
            <a:r>
              <a:rPr lang="en-US" sz="3200" b="1" smtClean="0">
                <a:solidFill>
                  <a:schemeClr val="bg1"/>
                </a:solidFill>
                <a:latin typeface="Arial" pitchFamily="34" charset="0"/>
              </a:rPr>
              <a:t> </a:t>
            </a:r>
          </a:p>
        </p:txBody>
      </p:sp>
      <p:sp>
        <p:nvSpPr>
          <p:cNvPr id="83032"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6DAACE69-42F1-4094-ADB7-8C534CE31323}" type="slidenum">
              <a:rPr lang="en-US" b="1">
                <a:solidFill>
                  <a:srgbClr val="0A0058"/>
                </a:solidFill>
              </a:rPr>
              <a:pPr algn="r"/>
              <a:t>29</a:t>
            </a:fld>
            <a:endParaRPr lang="en-US" sz="120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8"/>
          <p:cNvSpPr>
            <a:spLocks noGrp="1" noChangeArrowheads="1"/>
          </p:cNvSpPr>
          <p:nvPr>
            <p:ph type="title" idx="4294967295"/>
          </p:nvPr>
        </p:nvSpPr>
        <p:spPr bwMode="auto">
          <a:xfrm>
            <a:off x="457200" y="76200"/>
            <a:ext cx="8229600" cy="609600"/>
          </a:xfrm>
          <a:prstGeom prst="rect">
            <a:avLst/>
          </a:prstGeom>
          <a:noFill/>
          <a:ln>
            <a:solidFill>
              <a:srgbClr val="000000"/>
            </a:solidFill>
            <a:miter lim="800000"/>
            <a:headEnd/>
            <a:tailEnd/>
          </a:ln>
        </p:spPr>
        <p:txBody>
          <a:bodyPr lIns="0" tIns="0" rIns="0" bIns="0" anchor="ctr"/>
          <a:lstStyle/>
          <a:p>
            <a:pPr eaLnBrk="1" hangingPunct="1"/>
            <a:r>
              <a:rPr lang="en-US" sz="2800" b="1" smtClean="0">
                <a:solidFill>
                  <a:schemeClr val="bg1"/>
                </a:solidFill>
                <a:latin typeface="Arial" pitchFamily="34" charset="0"/>
              </a:rPr>
              <a:t>Strategic Marketing Plan Components</a:t>
            </a:r>
          </a:p>
        </p:txBody>
      </p:sp>
      <p:sp>
        <p:nvSpPr>
          <p:cNvPr id="21" name="Rectangle 20"/>
          <p:cNvSpPr/>
          <p:nvPr/>
        </p:nvSpPr>
        <p:spPr>
          <a:xfrm>
            <a:off x="334963" y="1073150"/>
            <a:ext cx="8229600" cy="1108075"/>
          </a:xfrm>
          <a:prstGeom prst="rect">
            <a:avLst/>
          </a:prstGeom>
        </p:spPr>
        <p:txBody>
          <a:bodyPr>
            <a:spAutoFit/>
          </a:bodyPr>
          <a:lstStyle/>
          <a:p>
            <a:pPr>
              <a:lnSpc>
                <a:spcPct val="110000"/>
              </a:lnSpc>
              <a:spcAft>
                <a:spcPts val="3600"/>
              </a:spcAft>
              <a:buFont typeface="Arial" charset="0"/>
              <a:buNone/>
              <a:defRPr/>
            </a:pPr>
            <a:r>
              <a:rPr lang="en-US" b="1" kern="0" dirty="0">
                <a:solidFill>
                  <a:srgbClr val="000099"/>
                </a:solidFill>
                <a:latin typeface="Arial" charset="0"/>
                <a:cs typeface="Arial" charset="0"/>
              </a:rPr>
              <a:t>The outline below suggests a format for the main elements of a marketing plan.  More than one slide may be used for each topic, but less is more.  Use appendices for support as needed.</a:t>
            </a:r>
          </a:p>
        </p:txBody>
      </p:sp>
      <p:pic>
        <p:nvPicPr>
          <p:cNvPr id="93188" name="Picture 32"/>
          <p:cNvPicPr>
            <a:picLocks noChangeAspect="1" noChangeArrowheads="1"/>
          </p:cNvPicPr>
          <p:nvPr/>
        </p:nvPicPr>
        <p:blipFill>
          <a:blip r:embed="rId3" cstate="print"/>
          <a:srcRect/>
          <a:stretch>
            <a:fillRect/>
          </a:stretch>
        </p:blipFill>
        <p:spPr bwMode="auto">
          <a:xfrm>
            <a:off x="42863" y="2241550"/>
            <a:ext cx="9058275" cy="3838575"/>
          </a:xfrm>
          <a:prstGeom prst="rect">
            <a:avLst/>
          </a:prstGeom>
          <a:noFill/>
          <a:ln w="9525">
            <a:noFill/>
            <a:miter lim="800000"/>
            <a:headEnd/>
            <a:tailEnd/>
          </a:ln>
        </p:spPr>
      </p:pic>
      <p:sp>
        <p:nvSpPr>
          <p:cNvPr id="93189" name="Text Box 5"/>
          <p:cNvSpPr txBox="1">
            <a:spLocks noChangeArrowheads="1"/>
          </p:cNvSpPr>
          <p:nvPr/>
        </p:nvSpPr>
        <p:spPr bwMode="auto">
          <a:xfrm>
            <a:off x="4354513" y="6296025"/>
            <a:ext cx="2646362" cy="336550"/>
          </a:xfrm>
          <a:prstGeom prst="rect">
            <a:avLst/>
          </a:prstGeom>
          <a:noFill/>
          <a:ln w="9525">
            <a:noFill/>
            <a:miter lim="800000"/>
            <a:headEnd/>
            <a:tailEnd/>
          </a:ln>
          <a:effectLst/>
        </p:spPr>
        <p:txBody>
          <a:bodyPr>
            <a:spAutoFit/>
          </a:bodyPr>
          <a:lstStyle/>
          <a:p>
            <a:pPr>
              <a:spcBef>
                <a:spcPct val="50000"/>
              </a:spcBef>
            </a:pPr>
            <a:r>
              <a:rPr lang="en-US" sz="1600">
                <a:solidFill>
                  <a:schemeClr val="tx1"/>
                </a:solidFill>
              </a:rPr>
              <a:t>ISBM Planning Template</a:t>
            </a:r>
          </a:p>
        </p:txBody>
      </p:sp>
      <p:sp>
        <p:nvSpPr>
          <p:cNvPr id="93190"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B5222F36-19CE-4F1B-93A0-5DC4B53E8909}" type="slidenum">
              <a:rPr lang="en-US" b="1">
                <a:solidFill>
                  <a:srgbClr val="0A0058"/>
                </a:solidFill>
              </a:rPr>
              <a:pPr algn="r"/>
              <a:t>3</a:t>
            </a:fld>
            <a:endParaRPr lang="en-US" sz="1200">
              <a:solidFill>
                <a:srgbClr val="0000FF"/>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txBox="1">
            <a:spLocks noChangeArrowheads="1"/>
          </p:cNvSpPr>
          <p:nvPr/>
        </p:nvSpPr>
        <p:spPr bwMode="gray">
          <a:xfrm>
            <a:off x="490538" y="193675"/>
            <a:ext cx="8882062" cy="492125"/>
          </a:xfrm>
          <a:prstGeom prst="rect">
            <a:avLst/>
          </a:prstGeom>
          <a:noFill/>
          <a:ln w="9525">
            <a:noFill/>
            <a:miter lim="800000"/>
            <a:headEnd/>
            <a:tailEnd/>
          </a:ln>
        </p:spPr>
        <p:txBody>
          <a:bodyPr/>
          <a:lstStyle/>
          <a:p>
            <a:r>
              <a:rPr lang="en-US" altLang="en-US" b="1">
                <a:solidFill>
                  <a:schemeClr val="bg1"/>
                </a:solidFill>
                <a:ea typeface="MS PGothic" pitchFamily="34" charset="-128"/>
              </a:rPr>
              <a:t>Step 5: Tracking, Risk Analysis, Information Needs</a:t>
            </a:r>
          </a:p>
        </p:txBody>
      </p:sp>
      <p:graphicFrame>
        <p:nvGraphicFramePr>
          <p:cNvPr id="6" name="Content Placeholder 9"/>
          <p:cNvGraphicFramePr>
            <a:graphicFrameLocks noGrp="1"/>
          </p:cNvGraphicFramePr>
          <p:nvPr/>
        </p:nvGraphicFramePr>
        <p:xfrm>
          <a:off x="942975" y="1362075"/>
          <a:ext cx="7504113" cy="4505325"/>
        </p:xfrm>
        <a:graphic>
          <a:graphicData uri="http://schemas.openxmlformats.org/drawingml/2006/table">
            <a:tbl>
              <a:tblPr/>
              <a:tblGrid>
                <a:gridCol w="7504113"/>
              </a:tblGrid>
              <a:tr h="15017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3200" b="1" i="0" u="none" strike="noStrike" cap="none" normalizeH="0" baseline="0" smtClean="0">
                          <a:ln>
                            <a:noFill/>
                          </a:ln>
                          <a:solidFill>
                            <a:schemeClr val="tx1"/>
                          </a:solidFill>
                          <a:effectLst/>
                          <a:latin typeface="Arial" pitchFamily="34" charset="0"/>
                        </a:rPr>
                        <a:t>Tracking Plan: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17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3200" b="1" i="0" u="none" strike="noStrike" cap="none" normalizeH="0" baseline="0" smtClean="0">
                          <a:ln>
                            <a:noFill/>
                          </a:ln>
                          <a:solidFill>
                            <a:schemeClr val="tx1"/>
                          </a:solidFill>
                          <a:effectLst/>
                          <a:latin typeface="Arial" pitchFamily="34" charset="0"/>
                        </a:rPr>
                        <a:t>Risk Analysis Plan: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17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3200" b="1" i="0" u="none" strike="noStrike" cap="none" normalizeH="0" baseline="0" smtClean="0">
                          <a:ln>
                            <a:noFill/>
                          </a:ln>
                          <a:solidFill>
                            <a:schemeClr val="tx1"/>
                          </a:solidFill>
                          <a:effectLst/>
                          <a:latin typeface="Arial" pitchFamily="34" charset="0"/>
                        </a:rPr>
                        <a:t>Information Needs: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5246"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a:fld id="{D0F182EB-0A3C-441D-8D24-42A4915CE92C}" type="slidenum">
              <a:rPr lang="en-US" b="1">
                <a:solidFill>
                  <a:srgbClr val="0A0058"/>
                </a:solidFill>
              </a:rPr>
              <a:pPr algn="r"/>
              <a:t>30</a:t>
            </a:fld>
            <a:endParaRPr lang="en-US" sz="1200">
              <a:solidFill>
                <a:srgbClr val="0000FF"/>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a:r>
              <a:rPr lang="en-US" sz="2800" b="1" smtClean="0">
                <a:solidFill>
                  <a:schemeClr val="bg1"/>
                </a:solidFill>
                <a:latin typeface="Arial" pitchFamily="34" charset="0"/>
              </a:rPr>
              <a:t>Executive Summary: Our Strategy</a:t>
            </a:r>
          </a:p>
        </p:txBody>
      </p:sp>
      <p:sp>
        <p:nvSpPr>
          <p:cNvPr id="38915" name="Content Placeholder 2"/>
          <p:cNvSpPr>
            <a:spLocks noGrp="1"/>
          </p:cNvSpPr>
          <p:nvPr>
            <p:ph idx="4294967295"/>
          </p:nvPr>
        </p:nvSpPr>
        <p:spPr bwMode="auto">
          <a:xfrm>
            <a:off x="152400" y="838200"/>
            <a:ext cx="8839200" cy="1219200"/>
          </a:xfrm>
          <a:prstGeom prst="rect">
            <a:avLst/>
          </a:prstGeom>
          <a:noFill/>
          <a:ln>
            <a:miter lim="800000"/>
            <a:headEnd/>
            <a:tailEnd/>
          </a:ln>
        </p:spPr>
        <p:txBody>
          <a:bodyPr/>
          <a:lstStyle/>
          <a:p>
            <a:pPr marL="0" indent="0">
              <a:buFont typeface="Arial" pitchFamily="34" charset="0"/>
              <a:buNone/>
            </a:pPr>
            <a:r>
              <a:rPr lang="en-US" sz="2000" smtClean="0">
                <a:solidFill>
                  <a:srgbClr val="0D006C"/>
                </a:solidFill>
                <a:latin typeface="Arial" pitchFamily="34" charset="0"/>
              </a:rPr>
              <a:t>Provide a quick executive summary – in your own format – of the strategy will you will use to address your marketing problem.</a:t>
            </a:r>
          </a:p>
          <a:p>
            <a:pPr marL="0" indent="0">
              <a:buFont typeface="Arial" pitchFamily="34" charset="0"/>
              <a:buNone/>
            </a:pPr>
            <a:endParaRPr lang="en-US" sz="2000" smtClean="0">
              <a:solidFill>
                <a:srgbClr val="0D006C"/>
              </a:solidFill>
              <a:latin typeface="Arial" pitchFamily="34" charset="0"/>
            </a:endParaRPr>
          </a:p>
          <a:p>
            <a:pPr marL="0" indent="0">
              <a:buFont typeface="Arial" pitchFamily="34" charset="0"/>
              <a:buNone/>
            </a:pPr>
            <a:r>
              <a:rPr lang="en-US" sz="2000" smtClean="0">
                <a:solidFill>
                  <a:srgbClr val="0D006C"/>
                </a:solidFill>
                <a:latin typeface="Arial" pitchFamily="34" charset="0"/>
              </a:rPr>
              <a:t>This should be a summary of the most important decisions, insights and actions you have worked on through the planning process.</a:t>
            </a:r>
          </a:p>
        </p:txBody>
      </p:sp>
      <p:sp>
        <p:nvSpPr>
          <p:cNvPr id="5"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fontAlgn="auto">
              <a:spcBef>
                <a:spcPts val="0"/>
              </a:spcBef>
              <a:spcAft>
                <a:spcPts val="0"/>
              </a:spcAft>
              <a:defRPr/>
            </a:pPr>
            <a:fld id="{336E9AD5-34DC-470A-BF73-C1B16CD1E833}" type="slidenum">
              <a:rPr lang="en-US" sz="1200" b="1">
                <a:solidFill>
                  <a:srgbClr val="0000CC"/>
                </a:solidFill>
                <a:latin typeface="+mn-lt"/>
                <a:cs typeface="+mn-cs"/>
              </a:rPr>
              <a:pPr algn="r" fontAlgn="auto">
                <a:spcBef>
                  <a:spcPts val="0"/>
                </a:spcBef>
                <a:spcAft>
                  <a:spcPts val="0"/>
                </a:spcAft>
                <a:defRPr/>
              </a:pPr>
              <a:t>31</a:t>
            </a:fld>
            <a:endParaRPr lang="en-US" sz="1200" b="1" dirty="0">
              <a:solidFill>
                <a:srgbClr val="0000CC"/>
              </a:solidFill>
              <a:latin typeface="+mn-lt"/>
              <a:cs typeface="+mn-cs"/>
            </a:endParaRPr>
          </a:p>
        </p:txBody>
      </p:sp>
      <p:sp>
        <p:nvSpPr>
          <p:cNvPr id="38917" name="Text Box 5"/>
          <p:cNvSpPr txBox="1">
            <a:spLocks noChangeArrowheads="1"/>
          </p:cNvSpPr>
          <p:nvPr/>
        </p:nvSpPr>
        <p:spPr bwMode="auto">
          <a:xfrm>
            <a:off x="3124200" y="3429000"/>
            <a:ext cx="3200400" cy="156210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You might want to repeat this chart, or use something like it as a final wrap up.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 y="30163"/>
            <a:ext cx="8839200" cy="731837"/>
          </a:xfrm>
          <a:noFill/>
        </p:spPr>
        <p:txBody>
          <a:bodyPr/>
          <a:lstStyle/>
          <a:p>
            <a:r>
              <a:rPr lang="en-US" smtClean="0">
                <a:latin typeface="Arial" pitchFamily="34" charset="0"/>
              </a:rPr>
              <a:t>Begin With a Preliminary Definition of Your Problem</a:t>
            </a:r>
          </a:p>
        </p:txBody>
      </p:sp>
      <p:sp>
        <p:nvSpPr>
          <p:cNvPr id="15363" name="Content Placeholder 2"/>
          <p:cNvSpPr>
            <a:spLocks noGrp="1"/>
          </p:cNvSpPr>
          <p:nvPr>
            <p:ph idx="1"/>
          </p:nvPr>
        </p:nvSpPr>
        <p:spPr bwMode="auto">
          <a:xfrm>
            <a:off x="152400" y="1066800"/>
            <a:ext cx="8839200" cy="12192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0D006C"/>
                </a:solidFill>
                <a:latin typeface="Arial" pitchFamily="34" charset="0"/>
              </a:rPr>
              <a:t>Your marketing problem should be a major statement that defines the challenge you face in the market.  You may not get it right the first time you state it because you need to do more homework to properly define it.  The format is summarized below.</a:t>
            </a:r>
          </a:p>
        </p:txBody>
      </p:sp>
      <p:sp>
        <p:nvSpPr>
          <p:cNvPr id="15364" name="Content Placeholder 3"/>
          <p:cNvSpPr>
            <a:spLocks noGrp="1"/>
          </p:cNvSpPr>
          <p:nvPr>
            <p:ph idx="10"/>
          </p:nvPr>
        </p:nvSpPr>
        <p:spPr bwMode="auto">
          <a:xfrm>
            <a:off x="152400" y="2468563"/>
            <a:ext cx="8839200" cy="4389437"/>
          </a:xfrm>
          <a:noFill/>
          <a:ln>
            <a:miter lim="800000"/>
            <a:headEnd/>
            <a:tailEnd/>
          </a:ln>
        </p:spPr>
        <p:txBody>
          <a:bodyPr vert="horz" wrap="square" lIns="91440" tIns="45720" rIns="91440" bIns="45720" numCol="1" anchor="t" anchorCtr="0" compatLnSpc="1">
            <a:prstTxWarp prst="textNoShape">
              <a:avLst/>
            </a:prstTxWarp>
          </a:bodyPr>
          <a:lstStyle/>
          <a:p>
            <a:pPr>
              <a:spcBef>
                <a:spcPct val="0"/>
              </a:spcBef>
              <a:buFontTx/>
              <a:buBlip>
                <a:blip r:embed="rId3"/>
              </a:buBlip>
            </a:pPr>
            <a:r>
              <a:rPr lang="en-US" smtClean="0">
                <a:latin typeface="Arial" pitchFamily="34" charset="0"/>
              </a:rPr>
              <a:t>For…</a:t>
            </a:r>
          </a:p>
          <a:p>
            <a:pPr lvl="1">
              <a:spcBef>
                <a:spcPct val="0"/>
              </a:spcBef>
              <a:buFontTx/>
              <a:buBlip>
                <a:blip r:embed="rId4"/>
              </a:buBlip>
            </a:pPr>
            <a:r>
              <a:rPr lang="en-US" smtClean="0">
                <a:latin typeface="Arial" pitchFamily="34" charset="0"/>
              </a:rPr>
              <a:t>Describe product and/or market in the focus of your analysis</a:t>
            </a:r>
          </a:p>
          <a:p>
            <a:pPr>
              <a:spcBef>
                <a:spcPct val="0"/>
              </a:spcBef>
              <a:buFontTx/>
              <a:buBlip>
                <a:blip r:embed="rId3"/>
              </a:buBlip>
            </a:pPr>
            <a:r>
              <a:rPr lang="en-US" smtClean="0">
                <a:latin typeface="Arial" pitchFamily="34" charset="0"/>
              </a:rPr>
              <a:t>That…</a:t>
            </a:r>
          </a:p>
          <a:p>
            <a:pPr lvl="1">
              <a:spcBef>
                <a:spcPct val="0"/>
              </a:spcBef>
              <a:buFontTx/>
              <a:buBlip>
                <a:blip r:embed="rId4"/>
              </a:buBlip>
            </a:pPr>
            <a:r>
              <a:rPr lang="en-US" smtClean="0">
                <a:latin typeface="Arial" pitchFamily="34" charset="0"/>
              </a:rPr>
              <a:t>Describe the main metric(s) that defines the present state of your product/market</a:t>
            </a:r>
          </a:p>
          <a:p>
            <a:pPr>
              <a:spcBef>
                <a:spcPct val="0"/>
              </a:spcBef>
              <a:buFontTx/>
              <a:buBlip>
                <a:blip r:embed="rId3"/>
              </a:buBlip>
            </a:pPr>
            <a:r>
              <a:rPr lang="en-US" smtClean="0">
                <a:latin typeface="Arial" pitchFamily="34" charset="0"/>
              </a:rPr>
              <a:t>How can we…</a:t>
            </a:r>
          </a:p>
          <a:p>
            <a:pPr lvl="1">
              <a:spcBef>
                <a:spcPct val="0"/>
              </a:spcBef>
              <a:buFontTx/>
              <a:buBlip>
                <a:blip r:embed="rId4"/>
              </a:buBlip>
            </a:pPr>
            <a:r>
              <a:rPr lang="en-US" smtClean="0">
                <a:latin typeface="Arial" pitchFamily="34" charset="0"/>
              </a:rPr>
              <a:t>Describe the barrier or blocks that you believe keep you from reaching your objective or goal</a:t>
            </a:r>
          </a:p>
          <a:p>
            <a:pPr>
              <a:spcBef>
                <a:spcPct val="0"/>
              </a:spcBef>
              <a:buFontTx/>
              <a:buBlip>
                <a:blip r:embed="rId3"/>
              </a:buBlip>
            </a:pPr>
            <a:r>
              <a:rPr lang="en-US" smtClean="0">
                <a:latin typeface="Arial" pitchFamily="34" charset="0"/>
              </a:rPr>
              <a:t>To…</a:t>
            </a:r>
          </a:p>
          <a:p>
            <a:pPr lvl="1">
              <a:spcBef>
                <a:spcPct val="0"/>
              </a:spcBef>
              <a:buFontTx/>
              <a:buBlip>
                <a:blip r:embed="rId4"/>
              </a:buBlip>
            </a:pPr>
            <a:r>
              <a:rPr lang="en-US" smtClean="0">
                <a:latin typeface="Arial" pitchFamily="34" charset="0"/>
              </a:rPr>
              <a:t>Describe the main metric(s) that defines the desired state of your product market.</a:t>
            </a:r>
          </a:p>
          <a:p>
            <a:pPr>
              <a:spcBef>
                <a:spcPct val="0"/>
              </a:spcBef>
              <a:buFontTx/>
              <a:buBlip>
                <a:blip r:embed="rId3"/>
              </a:buBlip>
            </a:pPr>
            <a:endParaRPr lang="en-US" smtClean="0">
              <a:latin typeface="Arial" pitchFamily="34" charset="0"/>
            </a:endParaRPr>
          </a:p>
        </p:txBody>
      </p:sp>
      <p:sp>
        <p:nvSpPr>
          <p:cNvPr id="5" name="Slide Number Placeholder 4"/>
          <p:cNvSpPr>
            <a:spLocks noGrp="1"/>
          </p:cNvSpPr>
          <p:nvPr>
            <p:ph type="sldNum" sz="quarter" idx="11"/>
          </p:nvPr>
        </p:nvSpPr>
        <p:spPr/>
        <p:txBody>
          <a:bodyPr/>
          <a:lstStyle/>
          <a:p>
            <a:pPr fontAlgn="auto">
              <a:spcBef>
                <a:spcPts val="0"/>
              </a:spcBef>
              <a:spcAft>
                <a:spcPts val="0"/>
              </a:spcAft>
              <a:defRPr/>
            </a:pPr>
            <a:fld id="{7978CB95-2A18-43B6-AB01-7991D3A5C150}" type="slidenum">
              <a:rPr lang="en-US" sz="1200">
                <a:solidFill>
                  <a:srgbClr val="0000CC"/>
                </a:solidFill>
                <a:latin typeface="+mn-lt"/>
                <a:cs typeface="+mn-cs"/>
              </a:rPr>
              <a:pPr fontAlgn="auto">
                <a:spcBef>
                  <a:spcPts val="0"/>
                </a:spcBef>
                <a:spcAft>
                  <a:spcPts val="0"/>
                </a:spcAft>
                <a:defRPr/>
              </a:pPr>
              <a:t>4</a:t>
            </a:fld>
            <a:endParaRPr lang="en-US" sz="1200" dirty="0">
              <a:solidFill>
                <a:srgbClr val="0000CC"/>
              </a:solidFill>
              <a:latin typeface="+mn-lt"/>
              <a:cs typeface="+mn-cs"/>
            </a:endParaRPr>
          </a:p>
        </p:txBody>
      </p:sp>
      <p:sp>
        <p:nvSpPr>
          <p:cNvPr id="15366" name="Text Box 7"/>
          <p:cNvSpPr txBox="1">
            <a:spLocks noChangeArrowheads="1"/>
          </p:cNvSpPr>
          <p:nvPr/>
        </p:nvSpPr>
        <p:spPr bwMode="auto">
          <a:xfrm>
            <a:off x="5029200" y="5562600"/>
            <a:ext cx="3733800" cy="1196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1800">
                <a:solidFill>
                  <a:schemeClr val="tx1"/>
                </a:solidFill>
              </a:rPr>
              <a:t>  </a:t>
            </a:r>
            <a:r>
              <a:rPr lang="en-US" sz="2400">
                <a:solidFill>
                  <a:schemeClr val="tx1"/>
                </a:solidFill>
              </a:rPr>
              <a:t>Required chart -- Use this or the next slide – your option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a:r>
              <a:rPr lang="en-US" sz="2400" b="1" smtClean="0">
                <a:solidFill>
                  <a:schemeClr val="bg1"/>
                </a:solidFill>
                <a:latin typeface="Arial" pitchFamily="34" charset="0"/>
              </a:rPr>
              <a:t>Example of Problem Definition</a:t>
            </a:r>
          </a:p>
        </p:txBody>
      </p:sp>
      <p:sp>
        <p:nvSpPr>
          <p:cNvPr id="22531" name="Slide Number Placeholder 13"/>
          <p:cNvSpPr>
            <a:spLocks noGrp="1"/>
          </p:cNvSpPr>
          <p:nvPr>
            <p:ph type="sldNum" sz="quarter" idx="11"/>
          </p:nvPr>
        </p:nvSpPr>
        <p:spPr>
          <a:xfrm>
            <a:off x="8229600" y="6524625"/>
            <a:ext cx="762000" cy="257175"/>
          </a:xfrm>
        </p:spPr>
        <p:txBody>
          <a:bodyPr lIns="91440" tIns="45720" rIns="91440" bIns="45720" anchor="t"/>
          <a:lstStyle/>
          <a:p>
            <a:pPr>
              <a:defRPr/>
            </a:pPr>
            <a:fld id="{242BB807-B397-4F57-8D6D-A3BC4D75B4B7}" type="slidenum">
              <a:rPr lang="en-US" sz="1200">
                <a:solidFill>
                  <a:srgbClr val="0000CC"/>
                </a:solidFill>
                <a:latin typeface="+mn-lt"/>
                <a:cs typeface="Arial" charset="0"/>
              </a:rPr>
              <a:pPr>
                <a:defRPr/>
              </a:pPr>
              <a:t>5</a:t>
            </a:fld>
            <a:endParaRPr lang="en-US" sz="1200">
              <a:solidFill>
                <a:srgbClr val="0000CC"/>
              </a:solidFill>
              <a:latin typeface="+mn-lt"/>
              <a:cs typeface="Arial" charset="0"/>
            </a:endParaRPr>
          </a:p>
        </p:txBody>
      </p:sp>
      <p:sp>
        <p:nvSpPr>
          <p:cNvPr id="16388" name="AutoShape 16"/>
          <p:cNvSpPr>
            <a:spLocks noChangeArrowheads="1"/>
          </p:cNvSpPr>
          <p:nvPr/>
        </p:nvSpPr>
        <p:spPr bwMode="auto">
          <a:xfrm>
            <a:off x="117475" y="990600"/>
            <a:ext cx="2971800" cy="1716088"/>
          </a:xfrm>
          <a:prstGeom prst="homePlate">
            <a:avLst>
              <a:gd name="adj" fmla="val 18191"/>
            </a:avLst>
          </a:prstGeom>
          <a:solidFill>
            <a:schemeClr val="bg2"/>
          </a:solidFill>
          <a:ln w="9525">
            <a:solidFill>
              <a:schemeClr val="tx1"/>
            </a:solidFill>
            <a:miter lim="800000"/>
            <a:headEnd/>
            <a:tailEnd/>
          </a:ln>
        </p:spPr>
        <p:txBody>
          <a:bodyPr/>
          <a:lstStyle/>
          <a:p>
            <a:pPr algn="ctr"/>
            <a:r>
              <a:rPr lang="en-US" sz="1600" b="1">
                <a:solidFill>
                  <a:schemeClr val="tx1"/>
                </a:solidFill>
              </a:rPr>
              <a:t>PRESENT STATE</a:t>
            </a:r>
          </a:p>
          <a:p>
            <a:pPr algn="ctr"/>
            <a:endParaRPr lang="en-US" sz="1600" b="1">
              <a:solidFill>
                <a:schemeClr val="tx1"/>
              </a:solidFill>
            </a:endParaRPr>
          </a:p>
          <a:p>
            <a:r>
              <a:rPr lang="en-US" sz="1600" b="1">
                <a:solidFill>
                  <a:schemeClr val="tx1"/>
                </a:solidFill>
              </a:rPr>
              <a:t>1. Start by describing the  present state of your business situation on key performance metrics</a:t>
            </a:r>
          </a:p>
        </p:txBody>
      </p:sp>
      <p:sp>
        <p:nvSpPr>
          <p:cNvPr id="16389" name="AutoShape 17"/>
          <p:cNvSpPr>
            <a:spLocks noChangeArrowheads="1"/>
          </p:cNvSpPr>
          <p:nvPr/>
        </p:nvSpPr>
        <p:spPr bwMode="auto">
          <a:xfrm flipH="1">
            <a:off x="6069013" y="990600"/>
            <a:ext cx="2971800" cy="1716088"/>
          </a:xfrm>
          <a:prstGeom prst="homePlate">
            <a:avLst>
              <a:gd name="adj" fmla="val 18985"/>
            </a:avLst>
          </a:prstGeom>
          <a:solidFill>
            <a:schemeClr val="bg2"/>
          </a:solidFill>
          <a:ln w="9525">
            <a:solidFill>
              <a:schemeClr val="tx1"/>
            </a:solidFill>
            <a:miter lim="800000"/>
            <a:headEnd/>
            <a:tailEnd/>
          </a:ln>
        </p:spPr>
        <p:txBody>
          <a:bodyPr/>
          <a:lstStyle/>
          <a:p>
            <a:pPr algn="ctr"/>
            <a:r>
              <a:rPr lang="en-US" sz="1600" b="1">
                <a:solidFill>
                  <a:schemeClr val="tx1"/>
                </a:solidFill>
              </a:rPr>
              <a:t>DESIRED STATE</a:t>
            </a:r>
          </a:p>
          <a:p>
            <a:pPr algn="ctr"/>
            <a:endParaRPr lang="en-US" sz="1600" b="1">
              <a:solidFill>
                <a:schemeClr val="tx1"/>
              </a:solidFill>
            </a:endParaRPr>
          </a:p>
          <a:p>
            <a:r>
              <a:rPr lang="en-US" sz="1600" b="1">
                <a:solidFill>
                  <a:schemeClr val="tx1"/>
                </a:solidFill>
              </a:rPr>
              <a:t>2. Describe the desired state of your business situation on key performance metrics</a:t>
            </a:r>
          </a:p>
        </p:txBody>
      </p:sp>
      <p:sp>
        <p:nvSpPr>
          <p:cNvPr id="7" name="AutoShape 18"/>
          <p:cNvSpPr>
            <a:spLocks noChangeArrowheads="1"/>
          </p:cNvSpPr>
          <p:nvPr/>
        </p:nvSpPr>
        <p:spPr bwMode="auto">
          <a:xfrm>
            <a:off x="3111500" y="990600"/>
            <a:ext cx="2949575" cy="1716088"/>
          </a:xfrm>
          <a:prstGeom prst="rect">
            <a:avLst/>
          </a:prstGeom>
          <a:solidFill>
            <a:srgbClr val="FFFF00"/>
          </a:solidFill>
          <a:ln w="9525">
            <a:solidFill>
              <a:schemeClr val="tx1"/>
            </a:solidFill>
            <a:miter lim="800000"/>
            <a:headEnd/>
            <a:tailEnd/>
          </a:ln>
          <a:effectLst/>
        </p:spPr>
        <p:txBody>
          <a:bodyPr/>
          <a:lstStyle/>
          <a:p>
            <a:pPr algn="ctr">
              <a:defRPr/>
            </a:pPr>
            <a:r>
              <a:rPr lang="en-US" sz="1600" b="1" dirty="0">
                <a:solidFill>
                  <a:schemeClr val="tx1"/>
                </a:solidFill>
                <a:latin typeface="+mj-lt"/>
                <a:cs typeface="Arial" charset="0"/>
              </a:rPr>
              <a:t>PROBLEM/CHALLENGE</a:t>
            </a:r>
          </a:p>
          <a:p>
            <a:pPr algn="ctr">
              <a:defRPr/>
            </a:pPr>
            <a:endParaRPr lang="en-US" sz="1600" b="1" dirty="0">
              <a:solidFill>
                <a:schemeClr val="tx1"/>
              </a:solidFill>
              <a:latin typeface="+mj-lt"/>
              <a:cs typeface="Arial" charset="0"/>
            </a:endParaRPr>
          </a:p>
          <a:p>
            <a:pPr>
              <a:defRPr/>
            </a:pPr>
            <a:r>
              <a:rPr lang="en-US" sz="1600" b="1" dirty="0">
                <a:solidFill>
                  <a:schemeClr val="tx1"/>
                </a:solidFill>
                <a:latin typeface="+mj-lt"/>
                <a:cs typeface="Arial" charset="0"/>
              </a:rPr>
              <a:t>3. Use format to define gap between present and desired states</a:t>
            </a:r>
          </a:p>
        </p:txBody>
      </p:sp>
      <p:sp>
        <p:nvSpPr>
          <p:cNvPr id="8" name="AutoShape 19" descr="Dotted grid"/>
          <p:cNvSpPr>
            <a:spLocks noChangeArrowheads="1"/>
          </p:cNvSpPr>
          <p:nvPr/>
        </p:nvSpPr>
        <p:spPr bwMode="auto">
          <a:xfrm>
            <a:off x="117475" y="2776538"/>
            <a:ext cx="2971800" cy="3522662"/>
          </a:xfrm>
          <a:prstGeom prst="foldedCorner">
            <a:avLst>
              <a:gd name="adj" fmla="val 12500"/>
            </a:avLst>
          </a:prstGeom>
          <a:solidFill>
            <a:schemeClr val="tx2">
              <a:lumMod val="20000"/>
              <a:lumOff val="80000"/>
            </a:schemeClr>
          </a:solidFill>
          <a:ln w="9525">
            <a:solidFill>
              <a:schemeClr val="tx1"/>
            </a:solidFill>
            <a:round/>
            <a:headEnd/>
            <a:tailEnd/>
          </a:ln>
        </p:spPr>
        <p:txBody>
          <a:bodyPr/>
          <a:lstStyle/>
          <a:p>
            <a:pPr>
              <a:defRPr/>
            </a:pPr>
            <a:r>
              <a:rPr lang="en-US" sz="1600" b="1" dirty="0">
                <a:solidFill>
                  <a:schemeClr val="tx1"/>
                </a:solidFill>
                <a:latin typeface="Arial Narrow" pitchFamily="34" charset="0"/>
                <a:cs typeface="Arial" charset="0"/>
              </a:rPr>
              <a:t>We launched a new product last year and we only have three customers.   We believe there is a larger market opportunity for this product, but we are not sure if we really understand the customers and competitors in this market very well.  We believe there are customers who need the product, but we are not sure which ones.   Once we know this, we will need to rethink our marketing strategy to convince them to buy.</a:t>
            </a:r>
          </a:p>
        </p:txBody>
      </p:sp>
      <p:sp>
        <p:nvSpPr>
          <p:cNvPr id="9" name="AutoShape 20" descr="Dotted grid"/>
          <p:cNvSpPr>
            <a:spLocks noChangeArrowheads="1"/>
          </p:cNvSpPr>
          <p:nvPr/>
        </p:nvSpPr>
        <p:spPr bwMode="auto">
          <a:xfrm>
            <a:off x="3089275" y="2776538"/>
            <a:ext cx="2971800" cy="3522662"/>
          </a:xfrm>
          <a:prstGeom prst="foldedCorner">
            <a:avLst>
              <a:gd name="adj" fmla="val 12500"/>
            </a:avLst>
          </a:prstGeom>
          <a:solidFill>
            <a:srgbClr val="FFFF00"/>
          </a:solidFill>
          <a:ln w="9525">
            <a:solidFill>
              <a:schemeClr val="tx1"/>
            </a:solidFill>
            <a:round/>
            <a:headEnd/>
            <a:tailEnd/>
          </a:ln>
        </p:spPr>
        <p:txBody>
          <a:bodyPr/>
          <a:lstStyle/>
          <a:p>
            <a:pPr>
              <a:defRPr/>
            </a:pPr>
            <a:r>
              <a:rPr lang="en-US" sz="1400" b="1" dirty="0">
                <a:solidFill>
                  <a:schemeClr val="tx1"/>
                </a:solidFill>
                <a:latin typeface="+mj-lt"/>
                <a:cs typeface="Arial" charset="0"/>
              </a:rPr>
              <a:t>FOR: our market and product offering in focus… </a:t>
            </a:r>
          </a:p>
          <a:p>
            <a:pPr>
              <a:defRPr/>
            </a:pPr>
            <a:r>
              <a:rPr lang="en-US" sz="1400" b="1" dirty="0">
                <a:solidFill>
                  <a:schemeClr val="tx1"/>
                </a:solidFill>
                <a:latin typeface="+mj-lt"/>
                <a:cs typeface="Arial" charset="0"/>
              </a:rPr>
              <a:t>THAT: is not performing well in sales and customer response during its first year on the market…</a:t>
            </a:r>
          </a:p>
          <a:p>
            <a:pPr>
              <a:defRPr/>
            </a:pPr>
            <a:r>
              <a:rPr lang="en-US" sz="1400" b="1" dirty="0">
                <a:solidFill>
                  <a:schemeClr val="tx1"/>
                </a:solidFill>
                <a:latin typeface="+mj-lt"/>
                <a:cs typeface="Arial" charset="0"/>
              </a:rPr>
              <a:t>HOW CAN WE: identify those customers who will respond most favorably to our new product and what is the best marketing strategy </a:t>
            </a:r>
          </a:p>
          <a:p>
            <a:pPr>
              <a:defRPr/>
            </a:pPr>
            <a:r>
              <a:rPr lang="en-US" sz="1400" b="1" dirty="0">
                <a:solidFill>
                  <a:schemeClr val="tx1"/>
                </a:solidFill>
                <a:latin typeface="+mj-lt"/>
                <a:cs typeface="Arial" charset="0"/>
              </a:rPr>
              <a:t>TO: achieve number two position in market share with 40% margins at the end of three years and a strategic pathway for future growth.</a:t>
            </a:r>
          </a:p>
        </p:txBody>
      </p:sp>
      <p:sp>
        <p:nvSpPr>
          <p:cNvPr id="10" name="AutoShape 21" descr="Dotted grid"/>
          <p:cNvSpPr>
            <a:spLocks noChangeArrowheads="1"/>
          </p:cNvSpPr>
          <p:nvPr/>
        </p:nvSpPr>
        <p:spPr bwMode="auto">
          <a:xfrm>
            <a:off x="6062663" y="2776538"/>
            <a:ext cx="2971800" cy="3522662"/>
          </a:xfrm>
          <a:prstGeom prst="foldedCorner">
            <a:avLst>
              <a:gd name="adj" fmla="val 12500"/>
            </a:avLst>
          </a:prstGeom>
          <a:solidFill>
            <a:schemeClr val="tx2">
              <a:lumMod val="20000"/>
              <a:lumOff val="80000"/>
            </a:schemeClr>
          </a:solidFill>
          <a:ln w="9525">
            <a:solidFill>
              <a:schemeClr val="tx1"/>
            </a:solidFill>
            <a:round/>
            <a:headEnd/>
            <a:tailEnd/>
          </a:ln>
        </p:spPr>
        <p:txBody>
          <a:bodyPr/>
          <a:lstStyle/>
          <a:p>
            <a:pPr>
              <a:defRPr/>
            </a:pPr>
            <a:r>
              <a:rPr lang="en-US" sz="1600" b="1" dirty="0">
                <a:solidFill>
                  <a:schemeClr val="tx1"/>
                </a:solidFill>
                <a:latin typeface="Arial Narrow" pitchFamily="34" charset="0"/>
                <a:cs typeface="Arial" charset="0"/>
              </a:rPr>
              <a:t>In three years we would like this new product to be number two in market share while contributing to the corporate bottom line with 40% margins.   We want to know every customer and competitor in the market  so we can determine the best long term marketing strategy and the best  innovation strategy for future growth.</a:t>
            </a:r>
          </a:p>
        </p:txBody>
      </p:sp>
      <p:sp>
        <p:nvSpPr>
          <p:cNvPr id="16394" name="Text Box 11"/>
          <p:cNvSpPr txBox="1">
            <a:spLocks noChangeArrowheads="1"/>
          </p:cNvSpPr>
          <p:nvPr/>
        </p:nvSpPr>
        <p:spPr bwMode="auto">
          <a:xfrm>
            <a:off x="6324600" y="5638800"/>
            <a:ext cx="2438400" cy="547688"/>
          </a:xfrm>
          <a:prstGeom prst="rect">
            <a:avLst/>
          </a:prstGeom>
          <a:solidFill>
            <a:srgbClr val="FFFF00"/>
          </a:solidFill>
          <a:ln w="9525">
            <a:solidFill>
              <a:schemeClr val="tx1"/>
            </a:solidFill>
            <a:miter lim="800000"/>
            <a:headEnd/>
            <a:tailEnd/>
          </a:ln>
        </p:spPr>
        <p:txBody>
          <a:bodyPr>
            <a:spAutoFit/>
          </a:bodyPr>
          <a:lstStyle/>
          <a:p>
            <a:pPr>
              <a:lnSpc>
                <a:spcPct val="80000"/>
              </a:lnSpc>
              <a:spcBef>
                <a:spcPct val="50000"/>
              </a:spcBef>
            </a:pPr>
            <a:r>
              <a:rPr lang="en-US" sz="1400">
                <a:solidFill>
                  <a:schemeClr val="tx1"/>
                </a:solidFill>
              </a:rPr>
              <a:t>Another option: </a:t>
            </a:r>
          </a:p>
          <a:p>
            <a:pPr>
              <a:lnSpc>
                <a:spcPct val="80000"/>
              </a:lnSpc>
              <a:spcBef>
                <a:spcPct val="50000"/>
              </a:spcBef>
            </a:pPr>
            <a:r>
              <a:rPr lang="en-US" sz="1400">
                <a:solidFill>
                  <a:schemeClr val="tx1"/>
                </a:solidFill>
              </a:rPr>
              <a:t>Problem statement format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a:r>
              <a:rPr lang="en-US" sz="2800" b="1" smtClean="0">
                <a:solidFill>
                  <a:schemeClr val="bg1"/>
                </a:solidFill>
                <a:latin typeface="Arial" pitchFamily="34" charset="0"/>
              </a:rPr>
              <a:t>Executive Summary: Our Strategy</a:t>
            </a:r>
          </a:p>
        </p:txBody>
      </p:sp>
      <p:sp>
        <p:nvSpPr>
          <p:cNvPr id="17411" name="Content Placeholder 2"/>
          <p:cNvSpPr>
            <a:spLocks noGrp="1"/>
          </p:cNvSpPr>
          <p:nvPr>
            <p:ph idx="4294967295"/>
          </p:nvPr>
        </p:nvSpPr>
        <p:spPr bwMode="auto">
          <a:xfrm>
            <a:off x="152400" y="838200"/>
            <a:ext cx="8839200" cy="1219200"/>
          </a:xfrm>
          <a:prstGeom prst="rect">
            <a:avLst/>
          </a:prstGeom>
          <a:noFill/>
          <a:ln>
            <a:miter lim="800000"/>
            <a:headEnd/>
            <a:tailEnd/>
          </a:ln>
        </p:spPr>
        <p:txBody>
          <a:bodyPr/>
          <a:lstStyle/>
          <a:p>
            <a:pPr marL="0" indent="0">
              <a:buFont typeface="Arial" pitchFamily="34" charset="0"/>
              <a:buNone/>
            </a:pPr>
            <a:r>
              <a:rPr lang="en-US" sz="2000" smtClean="0">
                <a:solidFill>
                  <a:srgbClr val="0D006C"/>
                </a:solidFill>
                <a:latin typeface="Arial" pitchFamily="34" charset="0"/>
              </a:rPr>
              <a:t>Provide a quick executive summary – in your own format – of the strategy will you will use to address your marketing problem.</a:t>
            </a:r>
          </a:p>
          <a:p>
            <a:pPr marL="0" indent="0">
              <a:buFont typeface="Arial" pitchFamily="34" charset="0"/>
              <a:buNone/>
            </a:pPr>
            <a:endParaRPr lang="en-US" sz="2000" smtClean="0">
              <a:solidFill>
                <a:srgbClr val="0D006C"/>
              </a:solidFill>
              <a:latin typeface="Arial" pitchFamily="34" charset="0"/>
            </a:endParaRPr>
          </a:p>
          <a:p>
            <a:pPr marL="0" indent="0">
              <a:buFont typeface="Arial" pitchFamily="34" charset="0"/>
              <a:buNone/>
            </a:pPr>
            <a:r>
              <a:rPr lang="en-US" sz="2000" smtClean="0">
                <a:solidFill>
                  <a:srgbClr val="0D006C"/>
                </a:solidFill>
                <a:latin typeface="Arial" pitchFamily="34" charset="0"/>
              </a:rPr>
              <a:t>This should be a summary of the most important decisions, insights and actions you have worked on through the planning process.</a:t>
            </a:r>
          </a:p>
        </p:txBody>
      </p:sp>
      <p:sp>
        <p:nvSpPr>
          <p:cNvPr id="5" name="Slide Number Placeholder 4"/>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fontAlgn="auto">
              <a:spcBef>
                <a:spcPts val="0"/>
              </a:spcBef>
              <a:spcAft>
                <a:spcPts val="0"/>
              </a:spcAft>
              <a:defRPr/>
            </a:pPr>
            <a:fld id="{BA4CC8CE-DD08-4D27-91CB-51F78AFA8197}" type="slidenum">
              <a:rPr lang="en-US" sz="1200" b="1">
                <a:solidFill>
                  <a:srgbClr val="0000CC"/>
                </a:solidFill>
                <a:latin typeface="+mn-lt"/>
                <a:cs typeface="+mn-cs"/>
              </a:rPr>
              <a:pPr algn="r" fontAlgn="auto">
                <a:spcBef>
                  <a:spcPts val="0"/>
                </a:spcBef>
                <a:spcAft>
                  <a:spcPts val="0"/>
                </a:spcAft>
                <a:defRPr/>
              </a:pPr>
              <a:t>6</a:t>
            </a:fld>
            <a:endParaRPr lang="en-US" sz="1200" b="1" dirty="0">
              <a:solidFill>
                <a:srgbClr val="0000CC"/>
              </a:solidFill>
              <a:latin typeface="+mn-lt"/>
              <a:cs typeface="+mn-cs"/>
            </a:endParaRPr>
          </a:p>
        </p:txBody>
      </p:sp>
      <p:sp>
        <p:nvSpPr>
          <p:cNvPr id="17413" name="Text Box 6"/>
          <p:cNvSpPr txBox="1">
            <a:spLocks noChangeArrowheads="1"/>
          </p:cNvSpPr>
          <p:nvPr/>
        </p:nvSpPr>
        <p:spPr bwMode="auto">
          <a:xfrm>
            <a:off x="4114800" y="5181600"/>
            <a:ext cx="3200400" cy="83185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US" sz="2400">
                <a:solidFill>
                  <a:schemeClr val="tx1"/>
                </a:solidFill>
              </a:rPr>
              <a:t>The format for the slide is at your option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2346325" y="1357313"/>
            <a:ext cx="2362200" cy="766762"/>
          </a:xfrm>
          <a:prstGeom prst="rect">
            <a:avLst/>
          </a:prstGeom>
          <a:solidFill>
            <a:srgbClr val="E6E6E6"/>
          </a:solid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eaLnBrk="0" hangingPunct="0">
              <a:defRPr/>
            </a:pPr>
            <a:endParaRPr lang="en-US" sz="2400">
              <a:solidFill>
                <a:schemeClr val="tx1"/>
              </a:solidFill>
              <a:ea typeface="Geneva" pitchFamily="1" charset="0"/>
              <a:cs typeface="Geneva" pitchFamily="1" charset="0"/>
            </a:endParaRPr>
          </a:p>
        </p:txBody>
      </p:sp>
      <p:sp>
        <p:nvSpPr>
          <p:cNvPr id="97283" name="Rectangle 2"/>
          <p:cNvSpPr>
            <a:spLocks noGrp="1" noChangeArrowheads="1"/>
          </p:cNvSpPr>
          <p:nvPr>
            <p:ph type="title" idx="4294967295"/>
          </p:nvPr>
        </p:nvSpPr>
        <p:spPr bwMode="gray">
          <a:xfrm>
            <a:off x="609600" y="-125413"/>
            <a:ext cx="7874000" cy="1039813"/>
          </a:xfrm>
          <a:prstGeom prst="rect">
            <a:avLst/>
          </a:prstGeom>
          <a:noFill/>
          <a:ln>
            <a:miter lim="800000"/>
            <a:headEnd/>
            <a:tailEnd/>
          </a:ln>
        </p:spPr>
        <p:txBody>
          <a:bodyPr lIns="0" tIns="45714" rIns="91429" bIns="45714" anchor="ctr"/>
          <a:lstStyle/>
          <a:p>
            <a:pPr algn="l" eaLnBrk="1" hangingPunct="1"/>
            <a:r>
              <a:rPr lang="en-US" sz="2400" b="1" smtClean="0">
                <a:solidFill>
                  <a:schemeClr val="bg1"/>
                </a:solidFill>
                <a:latin typeface="Arial" pitchFamily="34" charset="0"/>
              </a:rPr>
              <a:t>Step 3: Marketing Strategy…</a:t>
            </a:r>
            <a:br>
              <a:rPr lang="en-US" sz="2400" b="1" smtClean="0">
                <a:solidFill>
                  <a:schemeClr val="bg1"/>
                </a:solidFill>
                <a:latin typeface="Arial" pitchFamily="34" charset="0"/>
              </a:rPr>
            </a:br>
            <a:r>
              <a:rPr lang="en-US" sz="2400" b="1" smtClean="0">
                <a:solidFill>
                  <a:schemeClr val="bg1"/>
                </a:solidFill>
                <a:latin typeface="Arial" pitchFamily="34" charset="0"/>
              </a:rPr>
              <a:t>Key Elements and Some Examples</a:t>
            </a:r>
          </a:p>
        </p:txBody>
      </p:sp>
      <p:sp>
        <p:nvSpPr>
          <p:cNvPr id="4" name="Rounded Rectangle 30"/>
          <p:cNvSpPr>
            <a:spLocks noChangeArrowheads="1"/>
          </p:cNvSpPr>
          <p:nvPr/>
        </p:nvSpPr>
        <p:spPr bwMode="gray">
          <a:xfrm>
            <a:off x="4940300" y="1362075"/>
            <a:ext cx="3806825" cy="762000"/>
          </a:xfrm>
          <a:prstGeom prst="roundRect">
            <a:avLst>
              <a:gd name="adj" fmla="val 4190"/>
            </a:avLst>
          </a:prstGeom>
          <a:solidFill>
            <a:srgbClr val="FFFFFF"/>
          </a:solidFill>
          <a:ln w="25400" algn="ctr">
            <a:noFill/>
            <a:round/>
            <a:headEnd/>
            <a:tailEnd/>
          </a:ln>
          <a:effectLst>
            <a:outerShdw blurRad="165100" sx="103000" sy="103000" algn="ctr" rotWithShape="0">
              <a:srgbClr val="000000">
                <a:alpha val="25000"/>
              </a:srgbClr>
            </a:outerShdw>
          </a:effectLst>
        </p:spPr>
        <p:txBody>
          <a:bodyPr rIns="18288" anchor="ctr"/>
          <a:lstStyle/>
          <a:p>
            <a:pPr marL="241300" lvl="2" indent="-238125">
              <a:spcBef>
                <a:spcPts val="300"/>
              </a:spcBef>
              <a:buClr>
                <a:schemeClr val="hlink"/>
              </a:buClr>
              <a:buFontTx/>
              <a:buChar char="•"/>
              <a:defRPr/>
            </a:pPr>
            <a:r>
              <a:rPr lang="en-US" sz="1400" b="1">
                <a:solidFill>
                  <a:schemeClr val="tx1"/>
                </a:solidFill>
                <a:latin typeface="Arial" charset="0"/>
                <a:ea typeface="ＭＳ Ｐゴシック"/>
                <a:cs typeface="ＭＳ Ｐゴシック"/>
              </a:rPr>
              <a:t>To become the market leader in…</a:t>
            </a:r>
          </a:p>
          <a:p>
            <a:pPr marL="241300" lvl="2" indent="-238125">
              <a:spcBef>
                <a:spcPts val="300"/>
              </a:spcBef>
              <a:buClr>
                <a:schemeClr val="hlink"/>
              </a:buClr>
              <a:buFontTx/>
              <a:buChar char="•"/>
              <a:defRPr/>
            </a:pPr>
            <a:r>
              <a:rPr lang="en-US" sz="1400" b="1">
                <a:solidFill>
                  <a:schemeClr val="tx1"/>
                </a:solidFill>
                <a:latin typeface="Arial" charset="0"/>
                <a:ea typeface="ＭＳ Ｐゴシック"/>
                <a:cs typeface="ＭＳ Ｐゴシック"/>
              </a:rPr>
              <a:t>To create a new market space in…</a:t>
            </a:r>
          </a:p>
        </p:txBody>
      </p:sp>
      <p:sp>
        <p:nvSpPr>
          <p:cNvPr id="6" name="Rounded Rectangle 30"/>
          <p:cNvSpPr>
            <a:spLocks noChangeArrowheads="1"/>
          </p:cNvSpPr>
          <p:nvPr/>
        </p:nvSpPr>
        <p:spPr bwMode="gray">
          <a:xfrm>
            <a:off x="4940300" y="2276475"/>
            <a:ext cx="3806825" cy="776288"/>
          </a:xfrm>
          <a:prstGeom prst="roundRect">
            <a:avLst>
              <a:gd name="adj" fmla="val 4190"/>
            </a:avLst>
          </a:prstGeom>
          <a:solidFill>
            <a:srgbClr val="FFFFFF"/>
          </a:solidFill>
          <a:ln w="25400" algn="ctr">
            <a:noFill/>
            <a:round/>
            <a:headEnd/>
            <a:tailEnd/>
          </a:ln>
          <a:effectLst>
            <a:outerShdw blurRad="165100" sx="103000" sy="103000" algn="ctr" rotWithShape="0">
              <a:srgbClr val="000000">
                <a:alpha val="25000"/>
              </a:srgbClr>
            </a:outerShdw>
          </a:effectLst>
        </p:spPr>
        <p:txBody>
          <a:bodyPr rIns="18288" anchor="ctr"/>
          <a:lstStyle/>
          <a:p>
            <a:pPr marL="241300" lvl="2" indent="-238125">
              <a:spcBef>
                <a:spcPts val="300"/>
              </a:spcBef>
              <a:buClr>
                <a:schemeClr val="hlink"/>
              </a:buClr>
              <a:buFontTx/>
              <a:buChar char="•"/>
              <a:defRPr/>
            </a:pPr>
            <a:r>
              <a:rPr lang="en-US" sz="1400" b="1">
                <a:solidFill>
                  <a:schemeClr val="tx1"/>
                </a:solidFill>
                <a:latin typeface="Arial" charset="0"/>
                <a:ea typeface="ＭＳ Ｐゴシック"/>
                <a:cs typeface="ＭＳ Ｐゴシック"/>
              </a:rPr>
              <a:t>To achieve revenues of…</a:t>
            </a:r>
          </a:p>
          <a:p>
            <a:pPr marL="241300" lvl="2" indent="-238125">
              <a:spcBef>
                <a:spcPts val="300"/>
              </a:spcBef>
              <a:buClr>
                <a:schemeClr val="hlink"/>
              </a:buClr>
              <a:buFontTx/>
              <a:buChar char="•"/>
              <a:defRPr/>
            </a:pPr>
            <a:r>
              <a:rPr lang="en-US" sz="1400" b="1">
                <a:solidFill>
                  <a:schemeClr val="tx1"/>
                </a:solidFill>
                <a:latin typeface="Arial" charset="0"/>
                <a:ea typeface="ＭＳ Ｐゴシック"/>
                <a:cs typeface="ＭＳ Ｐゴシック"/>
              </a:rPr>
              <a:t>To achieve margins of… profits of… </a:t>
            </a:r>
          </a:p>
        </p:txBody>
      </p:sp>
      <p:sp>
        <p:nvSpPr>
          <p:cNvPr id="8" name="Rounded Rectangle 30"/>
          <p:cNvSpPr>
            <a:spLocks noChangeArrowheads="1"/>
          </p:cNvSpPr>
          <p:nvPr/>
        </p:nvSpPr>
        <p:spPr bwMode="gray">
          <a:xfrm>
            <a:off x="4937125" y="3190875"/>
            <a:ext cx="3810000" cy="777875"/>
          </a:xfrm>
          <a:prstGeom prst="roundRect">
            <a:avLst>
              <a:gd name="adj" fmla="val 4190"/>
            </a:avLst>
          </a:prstGeom>
          <a:solidFill>
            <a:srgbClr val="FFFFFF"/>
          </a:solidFill>
          <a:ln w="25400" algn="ctr">
            <a:noFill/>
            <a:round/>
            <a:headEnd/>
            <a:tailEnd/>
          </a:ln>
          <a:effectLst>
            <a:outerShdw blurRad="165100" sx="103000" sy="103000" algn="ctr" rotWithShape="0">
              <a:srgbClr val="000000">
                <a:alpha val="25000"/>
              </a:srgbClr>
            </a:outerShdw>
          </a:effectLst>
        </p:spPr>
        <p:txBody>
          <a:bodyPr rIns="18288" anchor="ctr"/>
          <a:lstStyle/>
          <a:p>
            <a:pPr marL="241300" lvl="2" indent="-238125">
              <a:spcBef>
                <a:spcPts val="300"/>
              </a:spcBef>
              <a:buClr>
                <a:schemeClr val="hlink"/>
              </a:buClr>
              <a:buFontTx/>
              <a:buChar char="•"/>
              <a:defRPr/>
            </a:pPr>
            <a:r>
              <a:rPr lang="en-US" sz="1400" b="1" dirty="0">
                <a:solidFill>
                  <a:schemeClr val="tx1"/>
                </a:solidFill>
                <a:latin typeface="Arial" charset="0"/>
                <a:ea typeface="ＭＳ Ｐゴシック"/>
                <a:cs typeface="ＭＳ Ｐゴシック"/>
              </a:rPr>
              <a:t>The market </a:t>
            </a:r>
            <a:r>
              <a:rPr lang="en-US" sz="1400" b="1" dirty="0">
                <a:solidFill>
                  <a:srgbClr val="FF0000"/>
                </a:solidFill>
                <a:latin typeface="Arial" charset="0"/>
                <a:ea typeface="ＭＳ Ｐゴシック"/>
                <a:cs typeface="ＭＳ Ｐゴシック"/>
              </a:rPr>
              <a:t>segments </a:t>
            </a:r>
            <a:r>
              <a:rPr lang="en-US" sz="1400" b="1" dirty="0">
                <a:solidFill>
                  <a:schemeClr val="tx1"/>
                </a:solidFill>
                <a:latin typeface="Arial" charset="0"/>
                <a:ea typeface="ＭＳ Ｐゴシック"/>
                <a:cs typeface="ＭＳ Ｐゴシック"/>
              </a:rPr>
              <a:t>we’ll be in</a:t>
            </a:r>
          </a:p>
          <a:p>
            <a:pPr marL="241300" lvl="2" indent="-238125">
              <a:spcBef>
                <a:spcPts val="300"/>
              </a:spcBef>
              <a:buClr>
                <a:schemeClr val="hlink"/>
              </a:buClr>
              <a:buFontTx/>
              <a:buChar char="•"/>
              <a:defRPr/>
            </a:pPr>
            <a:r>
              <a:rPr lang="en-US" sz="1400" b="1" dirty="0">
                <a:solidFill>
                  <a:schemeClr val="tx1"/>
                </a:solidFill>
                <a:latin typeface="Arial" charset="0"/>
                <a:ea typeface="ＭＳ Ｐゴシック"/>
                <a:cs typeface="ＭＳ Ｐゴシック"/>
              </a:rPr>
              <a:t>How we will</a:t>
            </a:r>
            <a:r>
              <a:rPr lang="en-US" sz="1400" b="1" dirty="0">
                <a:solidFill>
                  <a:srgbClr val="FF0000"/>
                </a:solidFill>
                <a:latin typeface="Arial" charset="0"/>
                <a:ea typeface="ＭＳ Ｐゴシック"/>
                <a:cs typeface="ＭＳ Ｐゴシック"/>
              </a:rPr>
              <a:t> compete </a:t>
            </a:r>
            <a:r>
              <a:rPr lang="en-US" sz="1400" b="1" dirty="0">
                <a:solidFill>
                  <a:schemeClr val="tx1"/>
                </a:solidFill>
                <a:latin typeface="Arial" charset="0"/>
                <a:ea typeface="ＭＳ Ｐゴシック"/>
                <a:cs typeface="ＭＳ Ｐゴシック"/>
              </a:rPr>
              <a:t>in them</a:t>
            </a:r>
          </a:p>
          <a:p>
            <a:pPr marL="241300" lvl="2" indent="-238125">
              <a:spcBef>
                <a:spcPts val="300"/>
              </a:spcBef>
              <a:buClr>
                <a:schemeClr val="hlink"/>
              </a:buClr>
              <a:buFontTx/>
              <a:buChar char="•"/>
              <a:defRPr/>
            </a:pPr>
            <a:r>
              <a:rPr lang="en-US" sz="1400" b="1" dirty="0">
                <a:solidFill>
                  <a:schemeClr val="tx1"/>
                </a:solidFill>
                <a:latin typeface="Arial" charset="0"/>
                <a:ea typeface="ＭＳ Ｐゴシック"/>
                <a:cs typeface="ＭＳ Ｐゴシック"/>
              </a:rPr>
              <a:t>The market </a:t>
            </a:r>
            <a:r>
              <a:rPr lang="en-US" sz="1400" b="1" dirty="0">
                <a:solidFill>
                  <a:srgbClr val="FF0000"/>
                </a:solidFill>
                <a:latin typeface="Arial" charset="0"/>
                <a:ea typeface="ＭＳ Ｐゴシック"/>
                <a:cs typeface="ＭＳ Ｐゴシック"/>
              </a:rPr>
              <a:t>objectives </a:t>
            </a:r>
            <a:r>
              <a:rPr lang="en-US" sz="1400" b="1" dirty="0">
                <a:solidFill>
                  <a:schemeClr val="tx1"/>
                </a:solidFill>
                <a:latin typeface="Arial" charset="0"/>
                <a:ea typeface="ＭＳ Ｐゴシック"/>
                <a:cs typeface="ＭＳ Ｐゴシック"/>
              </a:rPr>
              <a:t>we’ll pursue</a:t>
            </a:r>
          </a:p>
        </p:txBody>
      </p:sp>
      <p:sp>
        <p:nvSpPr>
          <p:cNvPr id="10" name="Rounded Rectangle 30"/>
          <p:cNvSpPr>
            <a:spLocks noChangeArrowheads="1"/>
          </p:cNvSpPr>
          <p:nvPr/>
        </p:nvSpPr>
        <p:spPr bwMode="gray">
          <a:xfrm>
            <a:off x="4937125" y="4094163"/>
            <a:ext cx="3810000" cy="776287"/>
          </a:xfrm>
          <a:prstGeom prst="roundRect">
            <a:avLst>
              <a:gd name="adj" fmla="val 4190"/>
            </a:avLst>
          </a:prstGeom>
          <a:solidFill>
            <a:srgbClr val="FFFFFF"/>
          </a:solidFill>
          <a:ln w="25400" algn="ctr">
            <a:noFill/>
            <a:round/>
            <a:headEnd/>
            <a:tailEnd/>
          </a:ln>
          <a:effectLst>
            <a:outerShdw blurRad="165100" sx="103000" sy="103000" algn="ctr" rotWithShape="0">
              <a:srgbClr val="000000">
                <a:alpha val="25000"/>
              </a:srgbClr>
            </a:outerShdw>
          </a:effectLst>
        </p:spPr>
        <p:txBody>
          <a:bodyPr rIns="18288" anchor="ctr"/>
          <a:lstStyle/>
          <a:p>
            <a:pPr marL="241300" lvl="2" indent="-238125">
              <a:spcBef>
                <a:spcPts val="300"/>
              </a:spcBef>
              <a:buClr>
                <a:schemeClr val="hlink"/>
              </a:buClr>
              <a:buFontTx/>
              <a:buChar char="•"/>
            </a:pPr>
            <a:r>
              <a:rPr lang="en-US" sz="1400" b="1">
                <a:solidFill>
                  <a:schemeClr val="tx1"/>
                </a:solidFill>
                <a:ea typeface="MS PGothic" pitchFamily="34" charset="-128"/>
              </a:rPr>
              <a:t>Extend product line A</a:t>
            </a:r>
          </a:p>
          <a:p>
            <a:pPr marL="241300" lvl="2" indent="-238125">
              <a:spcBef>
                <a:spcPts val="300"/>
              </a:spcBef>
              <a:buClr>
                <a:schemeClr val="hlink"/>
              </a:buClr>
              <a:buFontTx/>
              <a:buChar char="•"/>
            </a:pPr>
            <a:r>
              <a:rPr lang="en-US" sz="1400" b="1">
                <a:solidFill>
                  <a:schemeClr val="tx1"/>
                </a:solidFill>
                <a:ea typeface="MS PGothic" pitchFamily="34" charset="-128"/>
              </a:rPr>
              <a:t>Aggressively penetrate market B</a:t>
            </a:r>
          </a:p>
          <a:p>
            <a:pPr marL="241300" lvl="2" indent="-238125">
              <a:spcBef>
                <a:spcPts val="300"/>
              </a:spcBef>
              <a:buClr>
                <a:schemeClr val="hlink"/>
              </a:buClr>
              <a:buFontTx/>
              <a:buChar char="•"/>
            </a:pPr>
            <a:r>
              <a:rPr lang="en-US" sz="1400" b="1">
                <a:solidFill>
                  <a:schemeClr val="tx1"/>
                </a:solidFill>
                <a:ea typeface="MS PGothic" pitchFamily="34" charset="-128"/>
              </a:rPr>
              <a:t>Reinvigorate the brand</a:t>
            </a:r>
          </a:p>
        </p:txBody>
      </p:sp>
      <p:sp>
        <p:nvSpPr>
          <p:cNvPr id="3" name="Rounded Rectangle 30"/>
          <p:cNvSpPr>
            <a:spLocks noChangeArrowheads="1"/>
          </p:cNvSpPr>
          <p:nvPr/>
        </p:nvSpPr>
        <p:spPr bwMode="gray">
          <a:xfrm>
            <a:off x="288925" y="1357226"/>
            <a:ext cx="1858963" cy="777240"/>
          </a:xfrm>
          <a:prstGeom prst="homePlate">
            <a:avLst>
              <a:gd name="adj" fmla="val 19634"/>
            </a:avLst>
          </a:prstGeom>
          <a:solidFill>
            <a:srgbClr val="E5881C"/>
          </a:solidFill>
          <a:ln w="1905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27432" tIns="18288" rIns="18288" bIns="18288" anchor="ctr"/>
          <a:lstStyle/>
          <a:p>
            <a:pPr marL="115888" indent="1588" algn="ctr" eaLnBrk="0" hangingPunct="0">
              <a:spcAft>
                <a:spcPts val="300"/>
              </a:spcAft>
              <a:buClr>
                <a:srgbClr val="BD313B"/>
              </a:buClr>
            </a:pPr>
            <a:r>
              <a:rPr lang="en-US" sz="1600" b="1">
                <a:solidFill>
                  <a:srgbClr val="0A0058"/>
                </a:solidFill>
              </a:rPr>
              <a:t>Marketing</a:t>
            </a:r>
            <a:br>
              <a:rPr lang="en-US" sz="1600" b="1">
                <a:solidFill>
                  <a:srgbClr val="0A0058"/>
                </a:solidFill>
              </a:rPr>
            </a:br>
            <a:r>
              <a:rPr lang="en-US" sz="1600" b="1">
                <a:solidFill>
                  <a:srgbClr val="0A0058"/>
                </a:solidFill>
              </a:rPr>
              <a:t>Intent</a:t>
            </a:r>
          </a:p>
        </p:txBody>
      </p:sp>
      <p:sp>
        <p:nvSpPr>
          <p:cNvPr id="5" name="Rounded Rectangle 30"/>
          <p:cNvSpPr>
            <a:spLocks noChangeArrowheads="1"/>
          </p:cNvSpPr>
          <p:nvPr/>
        </p:nvSpPr>
        <p:spPr bwMode="gray">
          <a:xfrm>
            <a:off x="288925" y="2272665"/>
            <a:ext cx="1858963" cy="777240"/>
          </a:xfrm>
          <a:prstGeom prst="homePlate">
            <a:avLst>
              <a:gd name="adj" fmla="val 19634"/>
            </a:avLst>
          </a:prstGeom>
          <a:solidFill>
            <a:srgbClr val="E5881C"/>
          </a:solidFill>
          <a:ln w="1905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27432" tIns="18288" rIns="18288" bIns="18288" anchor="ctr"/>
          <a:lstStyle/>
          <a:p>
            <a:pPr marL="115888" indent="1588" algn="ctr" eaLnBrk="0" hangingPunct="0">
              <a:spcAft>
                <a:spcPts val="300"/>
              </a:spcAft>
              <a:buClr>
                <a:srgbClr val="BD313B"/>
              </a:buClr>
            </a:pPr>
            <a:r>
              <a:rPr lang="en-US" sz="1600" b="1">
                <a:solidFill>
                  <a:srgbClr val="0A0058"/>
                </a:solidFill>
              </a:rPr>
              <a:t>Financial Objectives</a:t>
            </a:r>
          </a:p>
        </p:txBody>
      </p:sp>
      <p:sp>
        <p:nvSpPr>
          <p:cNvPr id="7" name="Rounded Rectangle 30"/>
          <p:cNvSpPr>
            <a:spLocks noChangeArrowheads="1"/>
          </p:cNvSpPr>
          <p:nvPr/>
        </p:nvSpPr>
        <p:spPr bwMode="gray">
          <a:xfrm>
            <a:off x="288925" y="3183255"/>
            <a:ext cx="1858963" cy="777240"/>
          </a:xfrm>
          <a:prstGeom prst="homePlate">
            <a:avLst>
              <a:gd name="adj" fmla="val 19634"/>
            </a:avLst>
          </a:prstGeom>
          <a:solidFill>
            <a:srgbClr val="E5881C"/>
          </a:solidFill>
          <a:ln w="1905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27432" tIns="18288" rIns="18288" bIns="18288" anchor="ctr"/>
          <a:lstStyle/>
          <a:p>
            <a:pPr marL="115888" indent="1588" algn="ctr" eaLnBrk="0" hangingPunct="0">
              <a:spcAft>
                <a:spcPts val="300"/>
              </a:spcAft>
              <a:buClr>
                <a:srgbClr val="BD313B"/>
              </a:buClr>
            </a:pPr>
            <a:r>
              <a:rPr lang="en-US" sz="1600" b="1">
                <a:solidFill>
                  <a:srgbClr val="0A0058"/>
                </a:solidFill>
              </a:rPr>
              <a:t>Marketing</a:t>
            </a:r>
            <a:br>
              <a:rPr lang="en-US" sz="1600" b="1">
                <a:solidFill>
                  <a:srgbClr val="0A0058"/>
                </a:solidFill>
              </a:rPr>
            </a:br>
            <a:r>
              <a:rPr lang="en-US" sz="1600" b="1">
                <a:solidFill>
                  <a:srgbClr val="0A0058"/>
                </a:solidFill>
              </a:rPr>
              <a:t>Strategy Components</a:t>
            </a:r>
          </a:p>
        </p:txBody>
      </p:sp>
      <p:sp>
        <p:nvSpPr>
          <p:cNvPr id="9" name="Rounded Rectangle 30"/>
          <p:cNvSpPr>
            <a:spLocks noChangeArrowheads="1"/>
          </p:cNvSpPr>
          <p:nvPr/>
        </p:nvSpPr>
        <p:spPr bwMode="gray">
          <a:xfrm>
            <a:off x="288925" y="4093845"/>
            <a:ext cx="1858963" cy="777240"/>
          </a:xfrm>
          <a:prstGeom prst="homePlate">
            <a:avLst>
              <a:gd name="adj" fmla="val 19634"/>
            </a:avLst>
          </a:prstGeom>
          <a:solidFill>
            <a:srgbClr val="E5881C"/>
          </a:solidFill>
          <a:ln w="1905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27432" tIns="18288" rIns="18288" bIns="18288" anchor="ctr"/>
          <a:lstStyle/>
          <a:p>
            <a:pPr marL="115888" indent="1588" algn="ctr" eaLnBrk="0" hangingPunct="0">
              <a:spcAft>
                <a:spcPts val="300"/>
              </a:spcAft>
              <a:buClr>
                <a:srgbClr val="BD313B"/>
              </a:buClr>
            </a:pPr>
            <a:r>
              <a:rPr lang="en-US" sz="1600" b="1">
                <a:solidFill>
                  <a:srgbClr val="0A0058"/>
                </a:solidFill>
              </a:rPr>
              <a:t>Key Marketplace</a:t>
            </a:r>
          </a:p>
          <a:p>
            <a:pPr marL="115888" indent="1588" algn="ctr" eaLnBrk="0" hangingPunct="0">
              <a:spcAft>
                <a:spcPts val="300"/>
              </a:spcAft>
              <a:buClr>
                <a:srgbClr val="BD313B"/>
              </a:buClr>
            </a:pPr>
            <a:r>
              <a:rPr lang="en-US" sz="1600" b="1">
                <a:solidFill>
                  <a:srgbClr val="0A0058"/>
                </a:solidFill>
              </a:rPr>
              <a:t>Thrusts</a:t>
            </a:r>
          </a:p>
        </p:txBody>
      </p:sp>
      <p:sp>
        <p:nvSpPr>
          <p:cNvPr id="11" name="Rounded Rectangle 30"/>
          <p:cNvSpPr>
            <a:spLocks noChangeArrowheads="1"/>
          </p:cNvSpPr>
          <p:nvPr/>
        </p:nvSpPr>
        <p:spPr bwMode="gray">
          <a:xfrm>
            <a:off x="288925" y="5004435"/>
            <a:ext cx="1858963" cy="777240"/>
          </a:xfrm>
          <a:prstGeom prst="homePlate">
            <a:avLst>
              <a:gd name="adj" fmla="val 19634"/>
            </a:avLst>
          </a:prstGeom>
          <a:solidFill>
            <a:srgbClr val="E5881C"/>
          </a:solidFill>
          <a:ln w="19050" algn="ctr">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27432" tIns="18288" rIns="18288" bIns="18288" anchor="ctr"/>
          <a:lstStyle/>
          <a:p>
            <a:pPr marL="115888" indent="1588" algn="ctr" eaLnBrk="0" hangingPunct="0">
              <a:spcAft>
                <a:spcPts val="300"/>
              </a:spcAft>
              <a:buClr>
                <a:srgbClr val="BD313B"/>
              </a:buClr>
            </a:pPr>
            <a:r>
              <a:rPr lang="en-US" sz="1600" b="1">
                <a:solidFill>
                  <a:srgbClr val="0A0058"/>
                </a:solidFill>
              </a:rPr>
              <a:t>Initiatives</a:t>
            </a:r>
          </a:p>
        </p:txBody>
      </p:sp>
      <p:sp>
        <p:nvSpPr>
          <p:cNvPr id="12" name="Rounded Rectangle 30"/>
          <p:cNvSpPr>
            <a:spLocks noChangeArrowheads="1"/>
          </p:cNvSpPr>
          <p:nvPr/>
        </p:nvSpPr>
        <p:spPr bwMode="gray">
          <a:xfrm>
            <a:off x="4937125" y="5003800"/>
            <a:ext cx="3810000" cy="777875"/>
          </a:xfrm>
          <a:prstGeom prst="roundRect">
            <a:avLst>
              <a:gd name="adj" fmla="val 4190"/>
            </a:avLst>
          </a:prstGeom>
          <a:solidFill>
            <a:srgbClr val="FFFFFF"/>
          </a:solidFill>
          <a:ln w="25400" algn="ctr">
            <a:noFill/>
            <a:round/>
            <a:headEnd/>
            <a:tailEnd/>
          </a:ln>
          <a:effectLst>
            <a:outerShdw blurRad="165100" sx="103000" sy="103000" algn="ctr" rotWithShape="0">
              <a:srgbClr val="000000">
                <a:alpha val="25000"/>
              </a:srgbClr>
            </a:outerShdw>
          </a:effectLst>
        </p:spPr>
        <p:txBody>
          <a:bodyPr rIns="18288" anchor="ctr"/>
          <a:lstStyle/>
          <a:p>
            <a:pPr marL="241300" lvl="2" indent="-238125">
              <a:spcBef>
                <a:spcPts val="300"/>
              </a:spcBef>
              <a:buClr>
                <a:schemeClr val="hlink"/>
              </a:buClr>
              <a:buFontTx/>
              <a:buChar char="•"/>
            </a:pPr>
            <a:r>
              <a:rPr lang="en-US" sz="1400" b="1">
                <a:solidFill>
                  <a:schemeClr val="tx1"/>
                </a:solidFill>
                <a:ea typeface="MS PGothic" pitchFamily="34" charset="-128"/>
              </a:rPr>
              <a:t>Develop new line item in product A</a:t>
            </a:r>
          </a:p>
          <a:p>
            <a:pPr marL="241300" lvl="2" indent="-238125">
              <a:spcBef>
                <a:spcPts val="300"/>
              </a:spcBef>
              <a:buClr>
                <a:schemeClr val="hlink"/>
              </a:buClr>
              <a:buFontTx/>
              <a:buChar char="•"/>
            </a:pPr>
            <a:r>
              <a:rPr lang="en-US" sz="1400" b="1">
                <a:solidFill>
                  <a:schemeClr val="tx1"/>
                </a:solidFill>
                <a:ea typeface="MS PGothic" pitchFamily="34" charset="-128"/>
              </a:rPr>
              <a:t>Prepare launch of the new line item</a:t>
            </a:r>
          </a:p>
          <a:p>
            <a:pPr marL="241300" lvl="2" indent="-238125">
              <a:spcBef>
                <a:spcPts val="300"/>
              </a:spcBef>
              <a:buClr>
                <a:schemeClr val="hlink"/>
              </a:buClr>
              <a:buFontTx/>
              <a:buChar char="•"/>
            </a:pPr>
            <a:r>
              <a:rPr lang="en-US" sz="1400" b="1">
                <a:solidFill>
                  <a:schemeClr val="tx1"/>
                </a:solidFill>
                <a:ea typeface="MS PGothic" pitchFamily="34" charset="-128"/>
              </a:rPr>
              <a:t>Conduct launch of new line item</a:t>
            </a:r>
          </a:p>
        </p:txBody>
      </p:sp>
      <p:sp>
        <p:nvSpPr>
          <p:cNvPr id="97304" name="TextBox 1"/>
          <p:cNvSpPr txBox="1">
            <a:spLocks noChangeArrowheads="1"/>
          </p:cNvSpPr>
          <p:nvPr/>
        </p:nvSpPr>
        <p:spPr bwMode="auto">
          <a:xfrm>
            <a:off x="2319338" y="1385888"/>
            <a:ext cx="2362200" cy="730250"/>
          </a:xfrm>
          <a:prstGeom prst="rect">
            <a:avLst/>
          </a:prstGeom>
          <a:noFill/>
          <a:ln w="9525">
            <a:noFill/>
            <a:miter lim="800000"/>
            <a:headEnd/>
            <a:tailEnd/>
          </a:ln>
        </p:spPr>
        <p:txBody>
          <a:bodyPr>
            <a:spAutoFit/>
          </a:bodyPr>
          <a:lstStyle/>
          <a:p>
            <a:r>
              <a:rPr lang="en-US" sz="1400" b="1">
                <a:solidFill>
                  <a:schemeClr val="tx1"/>
                </a:solidFill>
                <a:ea typeface="Geneva"/>
                <a:cs typeface="Geneva"/>
              </a:rPr>
              <a:t>What the marketing strategy aims to achieve in the marketplace</a:t>
            </a:r>
          </a:p>
        </p:txBody>
      </p:sp>
      <p:sp>
        <p:nvSpPr>
          <p:cNvPr id="97305" name="TextBox 14"/>
          <p:cNvSpPr txBox="1">
            <a:spLocks noChangeArrowheads="1"/>
          </p:cNvSpPr>
          <p:nvPr/>
        </p:nvSpPr>
        <p:spPr bwMode="auto">
          <a:xfrm>
            <a:off x="2319338" y="2300288"/>
            <a:ext cx="2362200" cy="749300"/>
          </a:xfrm>
          <a:prstGeom prst="rect">
            <a:avLst/>
          </a:prstGeom>
          <a:solidFill>
            <a:srgbClr val="E6E6E6"/>
          </a:solidFill>
          <a:ln w="19050">
            <a:solidFill>
              <a:schemeClr val="tx1"/>
            </a:solidFill>
            <a:miter lim="800000"/>
            <a:headEnd/>
            <a:tailEnd/>
          </a:ln>
        </p:spPr>
        <p:txBody>
          <a:bodyPr>
            <a:spAutoFit/>
          </a:bodyPr>
          <a:lstStyle/>
          <a:p>
            <a:r>
              <a:rPr lang="en-US" sz="1400" b="1">
                <a:solidFill>
                  <a:schemeClr val="tx1"/>
                </a:solidFill>
                <a:ea typeface="Geneva"/>
                <a:cs typeface="Geneva"/>
              </a:rPr>
              <a:t>The high-level financial objectives over a three-year period</a:t>
            </a:r>
          </a:p>
        </p:txBody>
      </p:sp>
      <p:sp>
        <p:nvSpPr>
          <p:cNvPr id="97306" name="TextBox 15"/>
          <p:cNvSpPr txBox="1">
            <a:spLocks noChangeArrowheads="1"/>
          </p:cNvSpPr>
          <p:nvPr/>
        </p:nvSpPr>
        <p:spPr bwMode="auto">
          <a:xfrm>
            <a:off x="2319338" y="3190875"/>
            <a:ext cx="2362200" cy="749300"/>
          </a:xfrm>
          <a:prstGeom prst="rect">
            <a:avLst/>
          </a:prstGeom>
          <a:solidFill>
            <a:srgbClr val="E6E6E6"/>
          </a:solidFill>
          <a:ln w="19050">
            <a:solidFill>
              <a:schemeClr val="tx1"/>
            </a:solidFill>
            <a:miter lim="800000"/>
            <a:headEnd/>
            <a:tailEnd/>
          </a:ln>
        </p:spPr>
        <p:txBody>
          <a:bodyPr>
            <a:spAutoFit/>
          </a:bodyPr>
          <a:lstStyle/>
          <a:p>
            <a:r>
              <a:rPr lang="en-US" sz="1400" b="1">
                <a:solidFill>
                  <a:schemeClr val="tx1"/>
                </a:solidFill>
                <a:ea typeface="Geneva"/>
                <a:cs typeface="Geneva"/>
              </a:rPr>
              <a:t>A summary of the key elements of the marketing strategy</a:t>
            </a:r>
          </a:p>
        </p:txBody>
      </p:sp>
      <p:sp>
        <p:nvSpPr>
          <p:cNvPr id="97307" name="TextBox 16"/>
          <p:cNvSpPr txBox="1">
            <a:spLocks noChangeArrowheads="1"/>
          </p:cNvSpPr>
          <p:nvPr/>
        </p:nvSpPr>
        <p:spPr bwMode="auto">
          <a:xfrm>
            <a:off x="2319338" y="4132263"/>
            <a:ext cx="2362200" cy="749300"/>
          </a:xfrm>
          <a:prstGeom prst="rect">
            <a:avLst/>
          </a:prstGeom>
          <a:solidFill>
            <a:srgbClr val="E6E6E6"/>
          </a:solidFill>
          <a:ln w="19050">
            <a:solidFill>
              <a:schemeClr val="tx1"/>
            </a:solidFill>
            <a:miter lim="800000"/>
            <a:headEnd/>
            <a:tailEnd/>
          </a:ln>
        </p:spPr>
        <p:txBody>
          <a:bodyPr>
            <a:spAutoFit/>
          </a:bodyPr>
          <a:lstStyle/>
          <a:p>
            <a:r>
              <a:rPr lang="en-US" sz="1400" b="1">
                <a:solidFill>
                  <a:schemeClr val="tx1"/>
                </a:solidFill>
                <a:ea typeface="Geneva"/>
                <a:cs typeface="Geneva"/>
              </a:rPr>
              <a:t>Product direction, customer focus, modes of competing, etc.</a:t>
            </a:r>
          </a:p>
        </p:txBody>
      </p:sp>
      <p:sp>
        <p:nvSpPr>
          <p:cNvPr id="97308" name="TextBox 17"/>
          <p:cNvSpPr txBox="1">
            <a:spLocks noChangeArrowheads="1"/>
          </p:cNvSpPr>
          <p:nvPr/>
        </p:nvSpPr>
        <p:spPr bwMode="auto">
          <a:xfrm>
            <a:off x="2319338" y="5033963"/>
            <a:ext cx="2362200" cy="749300"/>
          </a:xfrm>
          <a:prstGeom prst="rect">
            <a:avLst/>
          </a:prstGeom>
          <a:solidFill>
            <a:srgbClr val="E6E6E6"/>
          </a:solidFill>
          <a:ln w="19050">
            <a:solidFill>
              <a:schemeClr val="tx1"/>
            </a:solidFill>
            <a:miter lim="800000"/>
            <a:headEnd/>
            <a:tailEnd/>
          </a:ln>
        </p:spPr>
        <p:txBody>
          <a:bodyPr>
            <a:spAutoFit/>
          </a:bodyPr>
          <a:lstStyle/>
          <a:p>
            <a:r>
              <a:rPr lang="en-US" sz="1400" b="1">
                <a:solidFill>
                  <a:schemeClr val="tx1"/>
                </a:solidFill>
                <a:ea typeface="Geneva"/>
                <a:cs typeface="Geneva"/>
              </a:rPr>
              <a:t>Key action programs to execute individual strategy thrusts</a:t>
            </a:r>
          </a:p>
        </p:txBody>
      </p:sp>
      <p:sp>
        <p:nvSpPr>
          <p:cNvPr id="97310" name="Slide Number Placeholder 4"/>
          <p:cNvSpPr txBox="1">
            <a:spLocks noGrp="1"/>
          </p:cNvSpPr>
          <p:nvPr/>
        </p:nvSpPr>
        <p:spPr bwMode="auto">
          <a:xfrm>
            <a:off x="8305800" y="6248400"/>
            <a:ext cx="762000" cy="304800"/>
          </a:xfrm>
          <a:prstGeom prst="rect">
            <a:avLst/>
          </a:prstGeom>
          <a:noFill/>
          <a:ln w="12700">
            <a:noFill/>
            <a:miter lim="800000"/>
            <a:headEnd/>
            <a:tailEnd/>
          </a:ln>
        </p:spPr>
        <p:txBody>
          <a:bodyPr/>
          <a:lstStyle/>
          <a:p>
            <a:pPr algn="r" eaLnBrk="0" hangingPunct="0"/>
            <a:fld id="{0DEF9574-FA98-4DDE-ACD1-CD1C99C2E7F6}" type="slidenum">
              <a:rPr lang="en-US" b="1">
                <a:solidFill>
                  <a:srgbClr val="0A0058"/>
                </a:solidFill>
              </a:rPr>
              <a:pPr algn="r" eaLnBrk="0" hangingPunct="0"/>
              <a:t>7</a:t>
            </a:fld>
            <a:endParaRPr lang="en-US" b="1">
              <a:solidFill>
                <a:srgbClr val="0A0058"/>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txBox="1">
            <a:spLocks noGrp="1"/>
          </p:cNvSpPr>
          <p:nvPr/>
        </p:nvSpPr>
        <p:spPr bwMode="auto">
          <a:xfrm>
            <a:off x="8229600" y="6477000"/>
            <a:ext cx="762000" cy="304800"/>
          </a:xfrm>
          <a:prstGeom prst="rect">
            <a:avLst/>
          </a:prstGeom>
          <a:noFill/>
          <a:ln>
            <a:miter lim="800000"/>
            <a:headEnd/>
            <a:tailEnd/>
          </a:ln>
        </p:spPr>
        <p:txBody>
          <a:bodyPr lIns="0" tIns="0" rIns="0" bIns="0" anchor="b"/>
          <a:lstStyle/>
          <a:p>
            <a:pPr algn="r">
              <a:defRPr/>
            </a:pPr>
            <a:fld id="{0DDA1665-468E-4D71-9B4F-B7F1F6F4623B}" type="slidenum">
              <a:rPr lang="en-US" sz="1200" b="1">
                <a:solidFill>
                  <a:srgbClr val="0000CC"/>
                </a:solidFill>
                <a:latin typeface="+mn-lt"/>
                <a:cs typeface="+mn-cs"/>
              </a:rPr>
              <a:pPr algn="r">
                <a:defRPr/>
              </a:pPr>
              <a:t>8</a:t>
            </a:fld>
            <a:endParaRPr lang="en-US" sz="1200" b="1">
              <a:solidFill>
                <a:srgbClr val="0000CC"/>
              </a:solidFill>
              <a:latin typeface="+mn-lt"/>
              <a:cs typeface="+mn-cs"/>
            </a:endParaRPr>
          </a:p>
        </p:txBody>
      </p:sp>
      <p:sp>
        <p:nvSpPr>
          <p:cNvPr id="18435" name="Title 2"/>
          <p:cNvSpPr>
            <a:spLocks noGrp="1"/>
          </p:cNvSpPr>
          <p:nvPr>
            <p:ph type="title" idx="4294967295"/>
          </p:nvPr>
        </p:nvSpPr>
        <p:spPr bwMode="auto">
          <a:xfrm>
            <a:off x="152400" y="30163"/>
            <a:ext cx="8839200" cy="731837"/>
          </a:xfrm>
          <a:prstGeom prst="rect">
            <a:avLst/>
          </a:prstGeom>
          <a:noFill/>
          <a:ln>
            <a:miter lim="800000"/>
            <a:headEnd/>
            <a:tailEnd/>
          </a:ln>
        </p:spPr>
        <p:txBody>
          <a:bodyPr lIns="0" tIns="0" rIns="0" bIns="0" anchor="ctr"/>
          <a:lstStyle/>
          <a:p>
            <a:pPr marL="114300" algn="l" eaLnBrk="1" hangingPunct="1"/>
            <a:r>
              <a:rPr lang="en-US" sz="2400" b="1" smtClean="0">
                <a:solidFill>
                  <a:schemeClr val="bg1"/>
                </a:solidFill>
                <a:latin typeface="Arial" pitchFamily="34" charset="0"/>
              </a:rPr>
              <a:t>Step1.1: 								Marketing Challenge Statement and Market Overview</a:t>
            </a:r>
          </a:p>
        </p:txBody>
      </p:sp>
      <p:sp>
        <p:nvSpPr>
          <p:cNvPr id="4" name="Content Placeholder 3"/>
          <p:cNvSpPr>
            <a:spLocks noGrp="1"/>
          </p:cNvSpPr>
          <p:nvPr>
            <p:ph idx="4294967295"/>
          </p:nvPr>
        </p:nvSpPr>
        <p:spPr>
          <a:xfrm>
            <a:off x="152400" y="838200"/>
            <a:ext cx="8839200" cy="1219200"/>
          </a:xfrm>
          <a:prstGeom prst="rect">
            <a:avLst/>
          </a:prstGeom>
        </p:spPr>
        <p:txBody>
          <a:bodyPr>
            <a:normAutofit/>
          </a:bodyPr>
          <a:lstStyle/>
          <a:p>
            <a:pPr marL="0" indent="0" eaLnBrk="1" hangingPunct="1">
              <a:lnSpc>
                <a:spcPct val="90000"/>
              </a:lnSpc>
              <a:buFont typeface="Arial" pitchFamily="34" charset="0"/>
              <a:buNone/>
            </a:pPr>
            <a:r>
              <a:rPr lang="en-US" sz="1900" smtClean="0">
                <a:solidFill>
                  <a:srgbClr val="0D006C"/>
                </a:solidFill>
                <a:latin typeface="Arial" pitchFamily="34" charset="0"/>
              </a:rPr>
              <a:t>The purpose of this slide is to provide an overview of the market in which you are doing business.  Corporate research will provide data and charts on key elements of energy, GDP, inflation, exchange rates, etc.  Use these charts to provide brief insights about trends observed for your business.</a:t>
            </a:r>
          </a:p>
        </p:txBody>
      </p:sp>
      <p:pic>
        <p:nvPicPr>
          <p:cNvPr id="18437" name="Picture 9" descr="enlarged_eoworld"/>
          <p:cNvPicPr>
            <a:picLocks noChangeAspect="1" noChangeArrowheads="1"/>
          </p:cNvPicPr>
          <p:nvPr/>
        </p:nvPicPr>
        <p:blipFill>
          <a:blip r:embed="rId3" cstate="print"/>
          <a:srcRect/>
          <a:stretch>
            <a:fillRect/>
          </a:stretch>
        </p:blipFill>
        <p:spPr bwMode="auto">
          <a:xfrm>
            <a:off x="228600" y="2971800"/>
            <a:ext cx="4935538" cy="3429000"/>
          </a:xfrm>
          <a:prstGeom prst="rect">
            <a:avLst/>
          </a:prstGeom>
          <a:noFill/>
          <a:ln w="9525">
            <a:noFill/>
            <a:miter lim="800000"/>
            <a:headEnd/>
            <a:tailEnd/>
          </a:ln>
        </p:spPr>
      </p:pic>
      <p:grpSp>
        <p:nvGrpSpPr>
          <p:cNvPr id="18438" name="Round Diagonal Corner Rectangle 22"/>
          <p:cNvGrpSpPr>
            <a:grpSpLocks/>
          </p:cNvGrpSpPr>
          <p:nvPr/>
        </p:nvGrpSpPr>
        <p:grpSpPr bwMode="auto">
          <a:xfrm>
            <a:off x="244475" y="2024063"/>
            <a:ext cx="4383088" cy="1109662"/>
            <a:chOff x="154" y="1275"/>
            <a:chExt cx="2761" cy="699"/>
          </a:xfrm>
        </p:grpSpPr>
        <p:pic>
          <p:nvPicPr>
            <p:cNvPr id="18443" name="Round Diagonal Corner Rectangle 22"/>
            <p:cNvPicPr>
              <a:picLocks noChangeArrowheads="1"/>
            </p:cNvPicPr>
            <p:nvPr/>
          </p:nvPicPr>
          <p:blipFill>
            <a:blip r:embed="rId4" cstate="print"/>
            <a:srcRect/>
            <a:stretch>
              <a:fillRect/>
            </a:stretch>
          </p:blipFill>
          <p:spPr bwMode="auto">
            <a:xfrm>
              <a:off x="154" y="1275"/>
              <a:ext cx="2761" cy="699"/>
            </a:xfrm>
            <a:prstGeom prst="rect">
              <a:avLst/>
            </a:prstGeom>
            <a:noFill/>
            <a:ln w="9525">
              <a:noFill/>
              <a:miter lim="800000"/>
              <a:headEnd/>
              <a:tailEnd/>
            </a:ln>
          </p:spPr>
        </p:pic>
        <p:sp>
          <p:nvSpPr>
            <p:cNvPr id="18444" name="Text Box 7"/>
            <p:cNvSpPr txBox="1">
              <a:spLocks noChangeArrowheads="1"/>
            </p:cNvSpPr>
            <p:nvPr/>
          </p:nvSpPr>
          <p:spPr bwMode="auto">
            <a:xfrm>
              <a:off x="252" y="1356"/>
              <a:ext cx="2568" cy="504"/>
            </a:xfrm>
            <a:prstGeom prst="rect">
              <a:avLst/>
            </a:prstGeom>
            <a:noFill/>
            <a:ln w="9525">
              <a:noFill/>
              <a:miter lim="800000"/>
              <a:headEnd/>
              <a:tailEnd/>
            </a:ln>
          </p:spPr>
          <p:txBody>
            <a:bodyPr anchor="ctr"/>
            <a:lstStyle/>
            <a:p>
              <a:pPr algn="ctr"/>
              <a:r>
                <a:rPr lang="en-US" sz="1600" b="1">
                  <a:solidFill>
                    <a:schemeClr val="bg1"/>
                  </a:solidFill>
                </a:rPr>
                <a:t>KEY MARKET DRIVERS</a:t>
              </a:r>
            </a:p>
            <a:p>
              <a:r>
                <a:rPr lang="en-US" sz="1600" b="1">
                  <a:solidFill>
                    <a:schemeClr val="bg1"/>
                  </a:solidFill>
                </a:rPr>
                <a:t>E.g., Energy demand will continue to drive infrastructure investments…</a:t>
              </a:r>
            </a:p>
          </p:txBody>
        </p:sp>
      </p:grpSp>
      <p:grpSp>
        <p:nvGrpSpPr>
          <p:cNvPr id="18439" name="Round Diagonal Corner Rectangle 23"/>
          <p:cNvGrpSpPr>
            <a:grpSpLocks/>
          </p:cNvGrpSpPr>
          <p:nvPr/>
        </p:nvGrpSpPr>
        <p:grpSpPr bwMode="auto">
          <a:xfrm>
            <a:off x="4664075" y="2024063"/>
            <a:ext cx="4383088" cy="1109662"/>
            <a:chOff x="2938" y="1275"/>
            <a:chExt cx="2761" cy="699"/>
          </a:xfrm>
        </p:grpSpPr>
        <p:pic>
          <p:nvPicPr>
            <p:cNvPr id="18441" name="Round Diagonal Corner Rectangle 23"/>
            <p:cNvPicPr>
              <a:picLocks noChangeArrowheads="1"/>
            </p:cNvPicPr>
            <p:nvPr/>
          </p:nvPicPr>
          <p:blipFill>
            <a:blip r:embed="rId5" cstate="print"/>
            <a:srcRect/>
            <a:stretch>
              <a:fillRect/>
            </a:stretch>
          </p:blipFill>
          <p:spPr bwMode="auto">
            <a:xfrm>
              <a:off x="2938" y="1275"/>
              <a:ext cx="2761" cy="699"/>
            </a:xfrm>
            <a:prstGeom prst="rect">
              <a:avLst/>
            </a:prstGeom>
            <a:noFill/>
            <a:ln w="9525">
              <a:noFill/>
              <a:miter lim="800000"/>
              <a:headEnd/>
              <a:tailEnd/>
            </a:ln>
          </p:spPr>
        </p:pic>
        <p:sp>
          <p:nvSpPr>
            <p:cNvPr id="18442" name="Text Box 10"/>
            <p:cNvSpPr txBox="1">
              <a:spLocks noChangeArrowheads="1"/>
            </p:cNvSpPr>
            <p:nvPr/>
          </p:nvSpPr>
          <p:spPr bwMode="auto">
            <a:xfrm>
              <a:off x="3036" y="1356"/>
              <a:ext cx="2568" cy="504"/>
            </a:xfrm>
            <a:prstGeom prst="rect">
              <a:avLst/>
            </a:prstGeom>
            <a:noFill/>
            <a:ln w="9525">
              <a:noFill/>
              <a:miter lim="800000"/>
              <a:headEnd/>
              <a:tailEnd/>
            </a:ln>
          </p:spPr>
          <p:txBody>
            <a:bodyPr anchor="ctr"/>
            <a:lstStyle/>
            <a:p>
              <a:pPr algn="ctr"/>
              <a:r>
                <a:rPr lang="en-US" sz="1600" b="1">
                  <a:solidFill>
                    <a:schemeClr val="bg1"/>
                  </a:solidFill>
                </a:rPr>
                <a:t>INDUSTRY GROWTH</a:t>
              </a:r>
            </a:p>
            <a:p>
              <a:r>
                <a:rPr lang="en-US" sz="1600" b="1">
                  <a:solidFill>
                    <a:schemeClr val="bg1"/>
                  </a:solidFill>
                </a:rPr>
                <a:t>E.g., Natural gas project activity varies considerably by region…</a:t>
              </a:r>
            </a:p>
          </p:txBody>
        </p:sp>
      </p:grpSp>
      <p:pic>
        <p:nvPicPr>
          <p:cNvPr id="18440" name="Picture 324" descr="ft02_1q"/>
          <p:cNvPicPr>
            <a:picLocks noChangeAspect="1" noChangeArrowheads="1"/>
          </p:cNvPicPr>
          <p:nvPr/>
        </p:nvPicPr>
        <p:blipFill>
          <a:blip r:embed="rId6" cstate="print"/>
          <a:srcRect/>
          <a:stretch>
            <a:fillRect/>
          </a:stretch>
        </p:blipFill>
        <p:spPr bwMode="auto">
          <a:xfrm>
            <a:off x="4648200" y="3429000"/>
            <a:ext cx="4381500" cy="292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Diagram 23"/>
          <p:cNvGraphicFramePr/>
          <p:nvPr/>
        </p:nvGraphicFramePr>
        <p:xfrm>
          <a:off x="6178572" y="2311549"/>
          <a:ext cx="2884527" cy="30224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1" name="Slide Number Placeholder 4"/>
          <p:cNvSpPr>
            <a:spLocks noGrp="1"/>
          </p:cNvSpPr>
          <p:nvPr>
            <p:ph type="sldNum" sz="quarter" idx="11"/>
          </p:nvPr>
        </p:nvSpPr>
        <p:spPr/>
        <p:txBody>
          <a:bodyPr/>
          <a:lstStyle/>
          <a:p>
            <a:pPr>
              <a:defRPr/>
            </a:pPr>
            <a:fld id="{5B340AE9-739E-4BAE-AAE8-02BB103F02EB}" type="slidenum">
              <a:rPr lang="en-US" sz="1200">
                <a:solidFill>
                  <a:srgbClr val="0000CC"/>
                </a:solidFill>
                <a:latin typeface="+mn-lt"/>
                <a:cs typeface="+mn-cs"/>
              </a:rPr>
              <a:pPr>
                <a:defRPr/>
              </a:pPr>
              <a:t>9</a:t>
            </a:fld>
            <a:endParaRPr lang="en-US" sz="1200">
              <a:solidFill>
                <a:srgbClr val="0000CC"/>
              </a:solidFill>
              <a:latin typeface="+mn-lt"/>
              <a:cs typeface="+mn-cs"/>
            </a:endParaRPr>
          </a:p>
        </p:txBody>
      </p:sp>
      <p:sp>
        <p:nvSpPr>
          <p:cNvPr id="19460" name="Rectangle 22"/>
          <p:cNvSpPr>
            <a:spLocks noGrp="1" noChangeArrowheads="1"/>
          </p:cNvSpPr>
          <p:nvPr>
            <p:ph type="title"/>
          </p:nvPr>
        </p:nvSpPr>
        <p:spPr>
          <a:xfrm>
            <a:off x="152400" y="30163"/>
            <a:ext cx="8839200" cy="731837"/>
          </a:xfrm>
          <a:noFill/>
        </p:spPr>
        <p:txBody>
          <a:bodyPr/>
          <a:lstStyle/>
          <a:p>
            <a:pPr eaLnBrk="1" hangingPunct="1"/>
            <a:r>
              <a:rPr lang="en-US" smtClean="0">
                <a:latin typeface="Arial" pitchFamily="34" charset="0"/>
              </a:rPr>
              <a:t>1.2 Customer Analysis</a:t>
            </a:r>
          </a:p>
        </p:txBody>
      </p:sp>
      <p:sp>
        <p:nvSpPr>
          <p:cNvPr id="11" name="Content Placeholder 10"/>
          <p:cNvSpPr>
            <a:spLocks noGrp="1"/>
          </p:cNvSpPr>
          <p:nvPr>
            <p:ph idx="1"/>
          </p:nvPr>
        </p:nvSpPr>
        <p:spPr/>
        <p:txBody>
          <a:bodyPr vert="horz" wrap="square" lIns="91440" tIns="45720" rIns="91440" bIns="45720" numCol="1" anchor="t" anchorCtr="0" compatLnSpc="1">
            <a:prstTxWarp prst="textNoShape">
              <a:avLst/>
            </a:prstTxWarp>
            <a:normAutofit/>
          </a:bodyPr>
          <a:lstStyle/>
          <a:p>
            <a:pPr eaLnBrk="1" hangingPunct="1">
              <a:lnSpc>
                <a:spcPct val="90000"/>
              </a:lnSpc>
            </a:pPr>
            <a:r>
              <a:rPr lang="en-US" smtClean="0">
                <a:solidFill>
                  <a:srgbClr val="0D006C"/>
                </a:solidFill>
                <a:latin typeface="Arial" pitchFamily="34" charset="0"/>
              </a:rPr>
              <a:t>Use this slide to show your in-depth understanding of potential customer behaviors in your market.  They can be beliefs and hypotheses about your customers that have been or will be tested with market research.  The tools below should stimulate your thinking about customer behavior.</a:t>
            </a:r>
          </a:p>
        </p:txBody>
      </p:sp>
      <p:pic>
        <p:nvPicPr>
          <p:cNvPr id="19462" name="Picture 3"/>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381000" y="2692400"/>
            <a:ext cx="3886200" cy="1727200"/>
          </a:xfrm>
          <a:prstGeom prst="rect">
            <a:avLst/>
          </a:prstGeom>
          <a:noFill/>
          <a:ln w="9525">
            <a:noFill/>
            <a:miter lim="800000"/>
            <a:headEnd/>
            <a:tailEnd/>
          </a:ln>
        </p:spPr>
      </p:pic>
      <p:sp>
        <p:nvSpPr>
          <p:cNvPr id="19463" name="Rectangle 19"/>
          <p:cNvSpPr>
            <a:spLocks noChangeArrowheads="1"/>
          </p:cNvSpPr>
          <p:nvPr/>
        </p:nvSpPr>
        <p:spPr bwMode="auto">
          <a:xfrm>
            <a:off x="190500" y="2159000"/>
            <a:ext cx="5602288" cy="581025"/>
          </a:xfrm>
          <a:prstGeom prst="rect">
            <a:avLst/>
          </a:prstGeom>
          <a:noFill/>
          <a:ln w="9525">
            <a:noFill/>
            <a:miter lim="800000"/>
            <a:headEnd/>
            <a:tailEnd/>
          </a:ln>
        </p:spPr>
        <p:txBody>
          <a:bodyPr>
            <a:spAutoFit/>
          </a:bodyPr>
          <a:lstStyle/>
          <a:p>
            <a:r>
              <a:rPr lang="en-US" sz="1600" b="1">
                <a:solidFill>
                  <a:schemeClr val="tx1"/>
                </a:solidFill>
              </a:rPr>
              <a:t>WHO BUYS? The </a:t>
            </a:r>
            <a:r>
              <a:rPr lang="en-US" sz="1600" b="1" i="1">
                <a:solidFill>
                  <a:schemeClr val="tx1"/>
                </a:solidFill>
              </a:rPr>
              <a:t>buying center </a:t>
            </a:r>
            <a:r>
              <a:rPr lang="en-US" sz="1600" b="1">
                <a:solidFill>
                  <a:schemeClr val="tx1"/>
                </a:solidFill>
              </a:rPr>
              <a:t>defines all those involved in purchasing a product or service</a:t>
            </a:r>
          </a:p>
        </p:txBody>
      </p:sp>
      <p:pic>
        <p:nvPicPr>
          <p:cNvPr id="19464" name="Picture 4"/>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895600" y="4419600"/>
            <a:ext cx="3886200" cy="2100263"/>
          </a:xfrm>
          <a:prstGeom prst="rect">
            <a:avLst/>
          </a:prstGeom>
          <a:noFill/>
          <a:ln w="9525">
            <a:noFill/>
            <a:miter lim="800000"/>
            <a:headEnd/>
            <a:tailEnd/>
          </a:ln>
        </p:spPr>
      </p:pic>
      <p:sp>
        <p:nvSpPr>
          <p:cNvPr id="19465" name="Rectangle 21"/>
          <p:cNvSpPr>
            <a:spLocks noChangeArrowheads="1"/>
          </p:cNvSpPr>
          <p:nvPr/>
        </p:nvSpPr>
        <p:spPr bwMode="auto">
          <a:xfrm>
            <a:off x="304800" y="4572000"/>
            <a:ext cx="2595563" cy="1558925"/>
          </a:xfrm>
          <a:prstGeom prst="rect">
            <a:avLst/>
          </a:prstGeom>
          <a:noFill/>
          <a:ln w="9525">
            <a:noFill/>
            <a:miter lim="800000"/>
            <a:headEnd/>
            <a:tailEnd/>
          </a:ln>
        </p:spPr>
        <p:txBody>
          <a:bodyPr>
            <a:spAutoFit/>
          </a:bodyPr>
          <a:lstStyle/>
          <a:p>
            <a:r>
              <a:rPr lang="en-US" sz="1600" b="1">
                <a:solidFill>
                  <a:schemeClr val="tx1"/>
                </a:solidFill>
              </a:rPr>
              <a:t>HOW DO THEY BUY? The </a:t>
            </a:r>
            <a:r>
              <a:rPr lang="en-US" sz="1600" b="1" i="1">
                <a:solidFill>
                  <a:schemeClr val="tx1"/>
                </a:solidFill>
              </a:rPr>
              <a:t>buying process </a:t>
            </a:r>
            <a:r>
              <a:rPr lang="en-US" sz="1600" b="1">
                <a:solidFill>
                  <a:schemeClr val="tx1"/>
                </a:solidFill>
              </a:rPr>
              <a:t>reveals the steps taken by an organization in buying a product or service to meet a need</a:t>
            </a:r>
          </a:p>
        </p:txBody>
      </p:sp>
      <p:sp>
        <p:nvSpPr>
          <p:cNvPr id="19466" name="Rectangle 22"/>
          <p:cNvSpPr>
            <a:spLocks noChangeArrowheads="1"/>
          </p:cNvSpPr>
          <p:nvPr/>
        </p:nvSpPr>
        <p:spPr bwMode="auto">
          <a:xfrm>
            <a:off x="5191125" y="2527300"/>
            <a:ext cx="1743075" cy="1803400"/>
          </a:xfrm>
          <a:prstGeom prst="rect">
            <a:avLst/>
          </a:prstGeom>
          <a:noFill/>
          <a:ln w="9525">
            <a:noFill/>
            <a:miter lim="800000"/>
            <a:headEnd/>
            <a:tailEnd/>
          </a:ln>
        </p:spPr>
        <p:txBody>
          <a:bodyPr>
            <a:spAutoFit/>
          </a:bodyPr>
          <a:lstStyle/>
          <a:p>
            <a:r>
              <a:rPr lang="en-US" sz="1600" b="1">
                <a:solidFill>
                  <a:schemeClr val="tx1"/>
                </a:solidFill>
              </a:rPr>
              <a:t>WHY DO THEY BUY? Customer needs define the present vs. desired state of the customer organization</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3_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1970</TotalTime>
  <Words>4820</Words>
  <Application>Microsoft Office PowerPoint</Application>
  <PresentationFormat>On-screen Show (4:3)</PresentationFormat>
  <Paragraphs>788</Paragraphs>
  <Slides>31</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PGothic</vt:lpstr>
      <vt:lpstr>MS PGothic</vt:lpstr>
      <vt:lpstr>Arial</vt:lpstr>
      <vt:lpstr>Arial Narrow</vt:lpstr>
      <vt:lpstr>Calibri</vt:lpstr>
      <vt:lpstr>Garamond</vt:lpstr>
      <vt:lpstr>Geneva</vt:lpstr>
      <vt:lpstr>Times New Roman</vt:lpstr>
      <vt:lpstr>Wingdings</vt:lpstr>
      <vt:lpstr>13_Office Theme</vt:lpstr>
      <vt:lpstr>Strategic Marketing Plan: Suggested Charts</vt:lpstr>
      <vt:lpstr>PowerPoint Presentation</vt:lpstr>
      <vt:lpstr>Strategic Marketing Plan Components</vt:lpstr>
      <vt:lpstr>Begin With a Preliminary Definition of Your Problem</vt:lpstr>
      <vt:lpstr>Example of Problem Definition</vt:lpstr>
      <vt:lpstr>Executive Summary: Our Strategy</vt:lpstr>
      <vt:lpstr>Step 3: Marketing Strategy… Key Elements and Some Examples</vt:lpstr>
      <vt:lpstr>Step1.1:         Marketing Challenge Statement and Market Overview</vt:lpstr>
      <vt:lpstr>1.2 Customer Analysis</vt:lpstr>
      <vt:lpstr>1.3 Company and Competitive Analysis</vt:lpstr>
      <vt:lpstr>1.4 Value Chain Analysis</vt:lpstr>
      <vt:lpstr>2.1 Macro-Segments</vt:lpstr>
      <vt:lpstr>2.2 Micro-Segments</vt:lpstr>
      <vt:lpstr>2.3 Target Segment Selection and Profile</vt:lpstr>
      <vt:lpstr>2.4 Value Proposition/Positioning Statement</vt:lpstr>
      <vt:lpstr>Key Issues Worksheet</vt:lpstr>
      <vt:lpstr>3.1 Marketing Objectives and Goals</vt:lpstr>
      <vt:lpstr>3.2 Marketing Strategy GridSM</vt:lpstr>
      <vt:lpstr>4.1 Product Offering</vt:lpstr>
      <vt:lpstr>4.2  Value Pricing</vt:lpstr>
      <vt:lpstr>4.3 Distribution</vt:lpstr>
      <vt:lpstr>4.4 Brand Marketing Communication</vt:lpstr>
      <vt:lpstr>Behavioral Timeline Template</vt:lpstr>
      <vt:lpstr>4.5 Field Marketing and Sales</vt:lpstr>
      <vt:lpstr>4.6 Customer Care Management</vt:lpstr>
      <vt:lpstr>Marketing Action Plan/ “Go-Gets”</vt:lpstr>
      <vt:lpstr>Step 5: Marketing Financials</vt:lpstr>
      <vt:lpstr>5.2: Resource Needs and Rationale</vt:lpstr>
      <vt:lpstr>Step 5: Plan on a Page: Annual/Short-Term </vt:lpstr>
      <vt:lpstr>PowerPoint Presentation</vt:lpstr>
      <vt:lpstr>Executive Summary: Our Strategy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dc:creator>
  <cp:lastModifiedBy>Ankit Chopra</cp:lastModifiedBy>
  <cp:revision>44</cp:revision>
  <dcterms:created xsi:type="dcterms:W3CDTF">2009-01-25T16:56:52Z</dcterms:created>
  <dcterms:modified xsi:type="dcterms:W3CDTF">2015-04-30T01:18:40Z</dcterms:modified>
</cp:coreProperties>
</file>